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8288000" cy="10287000"/>
  <p:notesSz cx="6858000" cy="9144000"/>
  <p:embeddedFontLst>
    <p:embeddedFont>
      <p:font typeface="Anton" panose="020B0604020202020204" charset="0"/>
      <p:regular r:id="rId12"/>
    </p:embeddedFont>
    <p:embeddedFont>
      <p:font typeface="Montserrat" panose="020B0604020202020204" charset="0"/>
      <p:regular r:id="rId13"/>
    </p:embeddedFont>
    <p:embeddedFont>
      <p:font typeface="Montserrat Bold" panose="020B0604020202020204" charset="0"/>
      <p:regular r:id="rId14"/>
    </p:embeddedFont>
    <p:embeddedFont>
      <p:font typeface="Open Sans" panose="020B0604020202020204" charset="0"/>
      <p:regular r:id="rId15"/>
    </p:embeddedFont>
    <p:embeddedFont>
      <p:font typeface="Open Sans Bold" panose="020B0604020202020204" charset="0"/>
      <p:regular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1.sv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6.svg"/><Relationship Id="rId7"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2.sv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4.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sv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6.svg"/></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3FFFF"/>
        </a:solidFill>
        <a:effectLst/>
      </p:bgPr>
    </p:bg>
    <p:spTree>
      <p:nvGrpSpPr>
        <p:cNvPr id="1" name=""/>
        <p:cNvGrpSpPr/>
        <p:nvPr/>
      </p:nvGrpSpPr>
      <p:grpSpPr>
        <a:xfrm>
          <a:off x="0" y="0"/>
          <a:ext cx="0" cy="0"/>
          <a:chOff x="0" y="0"/>
          <a:chExt cx="0" cy="0"/>
        </a:xfrm>
      </p:grpSpPr>
      <p:grpSp>
        <p:nvGrpSpPr>
          <p:cNvPr id="2" name="Group 2"/>
          <p:cNvGrpSpPr/>
          <p:nvPr/>
        </p:nvGrpSpPr>
        <p:grpSpPr>
          <a:xfrm>
            <a:off x="3126477" y="1571025"/>
            <a:ext cx="12035045" cy="7144949"/>
            <a:chOff x="0" y="0"/>
            <a:chExt cx="3169724" cy="1881797"/>
          </a:xfrm>
        </p:grpSpPr>
        <p:sp>
          <p:nvSpPr>
            <p:cNvPr id="3" name="Freeform 3"/>
            <p:cNvSpPr/>
            <p:nvPr/>
          </p:nvSpPr>
          <p:spPr>
            <a:xfrm>
              <a:off x="0" y="0"/>
              <a:ext cx="3169724" cy="1881797"/>
            </a:xfrm>
            <a:custGeom>
              <a:avLst/>
              <a:gdLst/>
              <a:ahLst/>
              <a:cxnLst/>
              <a:rect l="l" t="t" r="r" b="b"/>
              <a:pathLst>
                <a:path w="3169724" h="1881797">
                  <a:moveTo>
                    <a:pt x="32807" y="0"/>
                  </a:moveTo>
                  <a:lnTo>
                    <a:pt x="3136917" y="0"/>
                  </a:lnTo>
                  <a:cubicBezTo>
                    <a:pt x="3145618" y="0"/>
                    <a:pt x="3153962" y="3456"/>
                    <a:pt x="3160115" y="9609"/>
                  </a:cubicBezTo>
                  <a:cubicBezTo>
                    <a:pt x="3166268" y="15762"/>
                    <a:pt x="3169724" y="24106"/>
                    <a:pt x="3169724" y="32807"/>
                  </a:cubicBezTo>
                  <a:lnTo>
                    <a:pt x="3169724" y="1848990"/>
                  </a:lnTo>
                  <a:cubicBezTo>
                    <a:pt x="3169724" y="1857691"/>
                    <a:pt x="3166268" y="1866036"/>
                    <a:pt x="3160115" y="1872188"/>
                  </a:cubicBezTo>
                  <a:cubicBezTo>
                    <a:pt x="3153962" y="1878341"/>
                    <a:pt x="3145618" y="1881797"/>
                    <a:pt x="3136917" y="1881797"/>
                  </a:cubicBezTo>
                  <a:lnTo>
                    <a:pt x="32807" y="1881797"/>
                  </a:lnTo>
                  <a:cubicBezTo>
                    <a:pt x="14688" y="1881797"/>
                    <a:pt x="0" y="1867109"/>
                    <a:pt x="0" y="1848990"/>
                  </a:cubicBezTo>
                  <a:lnTo>
                    <a:pt x="0" y="32807"/>
                  </a:lnTo>
                  <a:cubicBezTo>
                    <a:pt x="0" y="24106"/>
                    <a:pt x="3456" y="15762"/>
                    <a:pt x="9609" y="9609"/>
                  </a:cubicBezTo>
                  <a:cubicBezTo>
                    <a:pt x="15762" y="3456"/>
                    <a:pt x="24106" y="0"/>
                    <a:pt x="32807" y="0"/>
                  </a:cubicBezTo>
                  <a:close/>
                </a:path>
              </a:pathLst>
            </a:custGeom>
            <a:solidFill>
              <a:srgbClr val="2B3C56"/>
            </a:solidFill>
          </p:spPr>
        </p:sp>
        <p:sp>
          <p:nvSpPr>
            <p:cNvPr id="4" name="TextBox 4"/>
            <p:cNvSpPr txBox="1"/>
            <p:nvPr/>
          </p:nvSpPr>
          <p:spPr>
            <a:xfrm>
              <a:off x="0" y="-38100"/>
              <a:ext cx="3169724" cy="1919897"/>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347701" y="9258300"/>
            <a:ext cx="18983401" cy="2174462"/>
          </a:xfrm>
          <a:custGeom>
            <a:avLst/>
            <a:gdLst/>
            <a:ahLst/>
            <a:cxnLst/>
            <a:rect l="l" t="t" r="r" b="b"/>
            <a:pathLst>
              <a:path w="18983401" h="2174462">
                <a:moveTo>
                  <a:pt x="0" y="0"/>
                </a:moveTo>
                <a:lnTo>
                  <a:pt x="18983402" y="0"/>
                </a:lnTo>
                <a:lnTo>
                  <a:pt x="18983402" y="2174462"/>
                </a:lnTo>
                <a:lnTo>
                  <a:pt x="0" y="21744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1860035" y="7932836"/>
            <a:ext cx="7315200" cy="2354164"/>
          </a:xfrm>
          <a:custGeom>
            <a:avLst/>
            <a:gdLst/>
            <a:ahLst/>
            <a:cxnLst/>
            <a:rect l="l" t="t" r="r" b="b"/>
            <a:pathLst>
              <a:path w="7315200" h="2354164">
                <a:moveTo>
                  <a:pt x="0" y="0"/>
                </a:moveTo>
                <a:lnTo>
                  <a:pt x="7315200" y="0"/>
                </a:lnTo>
                <a:lnTo>
                  <a:pt x="7315200" y="2354164"/>
                </a:lnTo>
                <a:lnTo>
                  <a:pt x="0" y="23541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flipH="1">
            <a:off x="12832835" y="7932836"/>
            <a:ext cx="7315200" cy="2354164"/>
          </a:xfrm>
          <a:custGeom>
            <a:avLst/>
            <a:gdLst/>
            <a:ahLst/>
            <a:cxnLst/>
            <a:rect l="l" t="t" r="r" b="b"/>
            <a:pathLst>
              <a:path w="7315200" h="2354164">
                <a:moveTo>
                  <a:pt x="7315200" y="0"/>
                </a:moveTo>
                <a:lnTo>
                  <a:pt x="0" y="0"/>
                </a:lnTo>
                <a:lnTo>
                  <a:pt x="0" y="2354164"/>
                </a:lnTo>
                <a:lnTo>
                  <a:pt x="7315200" y="2354164"/>
                </a:lnTo>
                <a:lnTo>
                  <a:pt x="7315200" y="0"/>
                </a:lnTo>
                <a:close/>
              </a:path>
            </a:pathLst>
          </a:custGeom>
          <a:blipFill>
            <a:blip r:embed="rId4">
              <a:extLst>
                <a:ext uri="{96DAC541-7B7A-43D3-8B79-37D633B846F1}">
                  <asvg:svgBlip xmlns:asvg="http://schemas.microsoft.com/office/drawing/2016/SVG/main" r:embed="rId5"/>
                </a:ext>
              </a:extLst>
            </a:blip>
            <a:stretch>
              <a:fillRect/>
            </a:stretch>
          </a:blipFill>
        </p:spPr>
      </p:sp>
      <p:grpSp>
        <p:nvGrpSpPr>
          <p:cNvPr id="8" name="Group 8"/>
          <p:cNvGrpSpPr/>
          <p:nvPr/>
        </p:nvGrpSpPr>
        <p:grpSpPr>
          <a:xfrm>
            <a:off x="7342420" y="6907871"/>
            <a:ext cx="3603160" cy="1024965"/>
            <a:chOff x="0" y="0"/>
            <a:chExt cx="1287125" cy="366139"/>
          </a:xfrm>
        </p:grpSpPr>
        <p:sp>
          <p:nvSpPr>
            <p:cNvPr id="9" name="Freeform 9"/>
            <p:cNvSpPr/>
            <p:nvPr/>
          </p:nvSpPr>
          <p:spPr>
            <a:xfrm>
              <a:off x="0" y="0"/>
              <a:ext cx="1287125" cy="366139"/>
            </a:xfrm>
            <a:custGeom>
              <a:avLst/>
              <a:gdLst/>
              <a:ahLst/>
              <a:cxnLst/>
              <a:rect l="l" t="t" r="r" b="b"/>
              <a:pathLst>
                <a:path w="1287125" h="366139">
                  <a:moveTo>
                    <a:pt x="109581" y="0"/>
                  </a:moveTo>
                  <a:lnTo>
                    <a:pt x="1177544" y="0"/>
                  </a:lnTo>
                  <a:cubicBezTo>
                    <a:pt x="1206607" y="0"/>
                    <a:pt x="1234479" y="11545"/>
                    <a:pt x="1255029" y="32096"/>
                  </a:cubicBezTo>
                  <a:cubicBezTo>
                    <a:pt x="1275580" y="52646"/>
                    <a:pt x="1287125" y="80518"/>
                    <a:pt x="1287125" y="109581"/>
                  </a:cubicBezTo>
                  <a:lnTo>
                    <a:pt x="1287125" y="256558"/>
                  </a:lnTo>
                  <a:cubicBezTo>
                    <a:pt x="1287125" y="317078"/>
                    <a:pt x="1238064" y="366139"/>
                    <a:pt x="1177544" y="366139"/>
                  </a:cubicBezTo>
                  <a:lnTo>
                    <a:pt x="109581" y="366139"/>
                  </a:lnTo>
                  <a:cubicBezTo>
                    <a:pt x="80518" y="366139"/>
                    <a:pt x="52646" y="354594"/>
                    <a:pt x="32096" y="334044"/>
                  </a:cubicBezTo>
                  <a:cubicBezTo>
                    <a:pt x="11545" y="313493"/>
                    <a:pt x="0" y="285621"/>
                    <a:pt x="0" y="256558"/>
                  </a:cubicBezTo>
                  <a:lnTo>
                    <a:pt x="0" y="109581"/>
                  </a:lnTo>
                  <a:cubicBezTo>
                    <a:pt x="0" y="80518"/>
                    <a:pt x="11545" y="52646"/>
                    <a:pt x="32096" y="32096"/>
                  </a:cubicBezTo>
                  <a:cubicBezTo>
                    <a:pt x="52646" y="11545"/>
                    <a:pt x="80518" y="0"/>
                    <a:pt x="109581" y="0"/>
                  </a:cubicBezTo>
                  <a:close/>
                </a:path>
              </a:pathLst>
            </a:custGeom>
            <a:solidFill>
              <a:srgbClr val="00C49A"/>
            </a:solidFill>
          </p:spPr>
        </p:sp>
        <p:sp>
          <p:nvSpPr>
            <p:cNvPr id="10" name="TextBox 10"/>
            <p:cNvSpPr txBox="1"/>
            <p:nvPr/>
          </p:nvSpPr>
          <p:spPr>
            <a:xfrm>
              <a:off x="0" y="-38100"/>
              <a:ext cx="1287125" cy="404239"/>
            </a:xfrm>
            <a:prstGeom prst="rect">
              <a:avLst/>
            </a:prstGeom>
          </p:spPr>
          <p:txBody>
            <a:bodyPr lIns="50800" tIns="50800" rIns="50800" bIns="50800" rtlCol="0" anchor="ctr"/>
            <a:lstStyle/>
            <a:p>
              <a:pPr algn="ctr">
                <a:lnSpc>
                  <a:spcPts val="2659"/>
                </a:lnSpc>
                <a:spcBef>
                  <a:spcPct val="0"/>
                </a:spcBef>
              </a:pPr>
              <a:endParaRPr/>
            </a:p>
          </p:txBody>
        </p:sp>
      </p:grpSp>
      <p:sp>
        <p:nvSpPr>
          <p:cNvPr id="11" name="Freeform 11"/>
          <p:cNvSpPr/>
          <p:nvPr/>
        </p:nvSpPr>
        <p:spPr>
          <a:xfrm>
            <a:off x="4963891" y="6695167"/>
            <a:ext cx="1594240" cy="1510180"/>
          </a:xfrm>
          <a:custGeom>
            <a:avLst/>
            <a:gdLst/>
            <a:ahLst/>
            <a:cxnLst/>
            <a:rect l="l" t="t" r="r" b="b"/>
            <a:pathLst>
              <a:path w="1594240" h="1510180">
                <a:moveTo>
                  <a:pt x="0" y="0"/>
                </a:moveTo>
                <a:lnTo>
                  <a:pt x="1594240" y="0"/>
                </a:lnTo>
                <a:lnTo>
                  <a:pt x="1594240" y="1510180"/>
                </a:lnTo>
                <a:lnTo>
                  <a:pt x="0" y="15101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2" name="Freeform 12"/>
          <p:cNvSpPr/>
          <p:nvPr/>
        </p:nvSpPr>
        <p:spPr>
          <a:xfrm flipH="1">
            <a:off x="11729869" y="6695167"/>
            <a:ext cx="1594240" cy="1510180"/>
          </a:xfrm>
          <a:custGeom>
            <a:avLst/>
            <a:gdLst/>
            <a:ahLst/>
            <a:cxnLst/>
            <a:rect l="l" t="t" r="r" b="b"/>
            <a:pathLst>
              <a:path w="1594240" h="1510180">
                <a:moveTo>
                  <a:pt x="1594240" y="0"/>
                </a:moveTo>
                <a:lnTo>
                  <a:pt x="0" y="0"/>
                </a:lnTo>
                <a:lnTo>
                  <a:pt x="0" y="1510180"/>
                </a:lnTo>
                <a:lnTo>
                  <a:pt x="1594240" y="1510180"/>
                </a:lnTo>
                <a:lnTo>
                  <a:pt x="159424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3" name="TextBox 13"/>
          <p:cNvSpPr txBox="1"/>
          <p:nvPr/>
        </p:nvSpPr>
        <p:spPr>
          <a:xfrm>
            <a:off x="3396377" y="3383994"/>
            <a:ext cx="11495247" cy="1525944"/>
          </a:xfrm>
          <a:prstGeom prst="rect">
            <a:avLst/>
          </a:prstGeom>
        </p:spPr>
        <p:txBody>
          <a:bodyPr lIns="0" tIns="0" rIns="0" bIns="0" rtlCol="0" anchor="t">
            <a:spAutoFit/>
          </a:bodyPr>
          <a:lstStyle/>
          <a:p>
            <a:pPr algn="ctr">
              <a:lnSpc>
                <a:spcPts val="5943"/>
              </a:lnSpc>
            </a:pPr>
            <a:r>
              <a:rPr lang="en-US" sz="5403">
                <a:solidFill>
                  <a:srgbClr val="E3FFFF"/>
                </a:solidFill>
                <a:latin typeface="Anton"/>
                <a:ea typeface="Anton"/>
                <a:cs typeface="Anton"/>
                <a:sym typeface="Anton"/>
              </a:rPr>
              <a:t>PERAN SISTEM PEMBUKUAN KAS KECIL DALAM MENINGKATKAN EFISIENSI OPERASIONAL </a:t>
            </a:r>
          </a:p>
        </p:txBody>
      </p:sp>
      <p:sp>
        <p:nvSpPr>
          <p:cNvPr id="14" name="Freeform 14"/>
          <p:cNvSpPr/>
          <p:nvPr/>
        </p:nvSpPr>
        <p:spPr>
          <a:xfrm>
            <a:off x="-207465" y="0"/>
            <a:ext cx="4010060" cy="4114800"/>
          </a:xfrm>
          <a:custGeom>
            <a:avLst/>
            <a:gdLst/>
            <a:ahLst/>
            <a:cxnLst/>
            <a:rect l="l" t="t" r="r" b="b"/>
            <a:pathLst>
              <a:path w="4010060" h="4114800">
                <a:moveTo>
                  <a:pt x="0" y="0"/>
                </a:moveTo>
                <a:lnTo>
                  <a:pt x="4010060" y="0"/>
                </a:lnTo>
                <a:lnTo>
                  <a:pt x="401006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5" name="Freeform 15"/>
          <p:cNvSpPr/>
          <p:nvPr/>
        </p:nvSpPr>
        <p:spPr>
          <a:xfrm flipH="1">
            <a:off x="14485405" y="0"/>
            <a:ext cx="4010060" cy="4114800"/>
          </a:xfrm>
          <a:custGeom>
            <a:avLst/>
            <a:gdLst/>
            <a:ahLst/>
            <a:cxnLst/>
            <a:rect l="l" t="t" r="r" b="b"/>
            <a:pathLst>
              <a:path w="4010060" h="4114800">
                <a:moveTo>
                  <a:pt x="4010060" y="0"/>
                </a:moveTo>
                <a:lnTo>
                  <a:pt x="0" y="0"/>
                </a:lnTo>
                <a:lnTo>
                  <a:pt x="0" y="4114800"/>
                </a:lnTo>
                <a:lnTo>
                  <a:pt x="4010060" y="4114800"/>
                </a:lnTo>
                <a:lnTo>
                  <a:pt x="401006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6" name="Freeform 16"/>
          <p:cNvSpPr/>
          <p:nvPr/>
        </p:nvSpPr>
        <p:spPr>
          <a:xfrm>
            <a:off x="8498745" y="1877452"/>
            <a:ext cx="1290510" cy="1294686"/>
          </a:xfrm>
          <a:custGeom>
            <a:avLst/>
            <a:gdLst/>
            <a:ahLst/>
            <a:cxnLst/>
            <a:rect l="l" t="t" r="r" b="b"/>
            <a:pathLst>
              <a:path w="1290510" h="1294686">
                <a:moveTo>
                  <a:pt x="0" y="0"/>
                </a:moveTo>
                <a:lnTo>
                  <a:pt x="1290510" y="0"/>
                </a:lnTo>
                <a:lnTo>
                  <a:pt x="1290510" y="1294686"/>
                </a:lnTo>
                <a:lnTo>
                  <a:pt x="0" y="1294686"/>
                </a:lnTo>
                <a:lnTo>
                  <a:pt x="0" y="0"/>
                </a:lnTo>
                <a:close/>
              </a:path>
            </a:pathLst>
          </a:custGeom>
          <a:blipFill>
            <a:blip r:embed="rId10"/>
            <a:stretch>
              <a:fillRect/>
            </a:stretch>
          </a:blipFill>
        </p:spPr>
      </p:sp>
      <p:sp>
        <p:nvSpPr>
          <p:cNvPr id="17" name="TextBox 17"/>
          <p:cNvSpPr txBox="1"/>
          <p:nvPr/>
        </p:nvSpPr>
        <p:spPr>
          <a:xfrm>
            <a:off x="5009148" y="5231052"/>
            <a:ext cx="8269704" cy="1047750"/>
          </a:xfrm>
          <a:prstGeom prst="rect">
            <a:avLst/>
          </a:prstGeom>
        </p:spPr>
        <p:txBody>
          <a:bodyPr lIns="0" tIns="0" rIns="0" bIns="0" rtlCol="0" anchor="t">
            <a:spAutoFit/>
          </a:bodyPr>
          <a:lstStyle/>
          <a:p>
            <a:pPr algn="ctr">
              <a:lnSpc>
                <a:spcPts val="4200"/>
              </a:lnSpc>
            </a:pPr>
            <a:r>
              <a:rPr lang="en-US" sz="3000">
                <a:solidFill>
                  <a:srgbClr val="E3FFFF"/>
                </a:solidFill>
                <a:latin typeface="Montserrat"/>
                <a:ea typeface="Montserrat"/>
                <a:cs typeface="Montserrat"/>
                <a:sym typeface="Montserrat"/>
              </a:rPr>
              <a:t>STUDI KASUS DI STAF AHLI ADMINISTRASI KEUANGAN DPD RI</a:t>
            </a:r>
          </a:p>
        </p:txBody>
      </p:sp>
      <p:sp>
        <p:nvSpPr>
          <p:cNvPr id="18" name="TextBox 18"/>
          <p:cNvSpPr txBox="1"/>
          <p:nvPr/>
        </p:nvSpPr>
        <p:spPr>
          <a:xfrm>
            <a:off x="7476359" y="7051295"/>
            <a:ext cx="3335281" cy="759825"/>
          </a:xfrm>
          <a:prstGeom prst="rect">
            <a:avLst/>
          </a:prstGeom>
        </p:spPr>
        <p:txBody>
          <a:bodyPr lIns="0" tIns="0" rIns="0" bIns="0" rtlCol="0" anchor="t">
            <a:spAutoFit/>
          </a:bodyPr>
          <a:lstStyle/>
          <a:p>
            <a:pPr algn="ctr">
              <a:lnSpc>
                <a:spcPts val="3096"/>
              </a:lnSpc>
            </a:pPr>
            <a:r>
              <a:rPr lang="en-US" sz="2211" b="1">
                <a:solidFill>
                  <a:srgbClr val="E3FFFF"/>
                </a:solidFill>
                <a:latin typeface="Montserrat Bold"/>
                <a:ea typeface="Montserrat Bold"/>
                <a:cs typeface="Montserrat Bold"/>
                <a:sym typeface="Montserrat Bold"/>
              </a:rPr>
              <a:t>Salmah ZA</a:t>
            </a:r>
          </a:p>
          <a:p>
            <a:pPr algn="ctr">
              <a:lnSpc>
                <a:spcPts val="3096"/>
              </a:lnSpc>
            </a:pPr>
            <a:r>
              <a:rPr lang="en-US" sz="2211" b="1">
                <a:solidFill>
                  <a:srgbClr val="E3FFFF"/>
                </a:solidFill>
                <a:latin typeface="Montserrat Bold"/>
                <a:ea typeface="Montserrat Bold"/>
                <a:cs typeface="Montserrat Bold"/>
                <a:sym typeface="Montserrat Bold"/>
              </a:rPr>
              <a:t>121100036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FFF"/>
        </a:solidFill>
        <a:effectLst/>
      </p:bgPr>
    </p:bg>
    <p:spTree>
      <p:nvGrpSpPr>
        <p:cNvPr id="1" name=""/>
        <p:cNvGrpSpPr/>
        <p:nvPr/>
      </p:nvGrpSpPr>
      <p:grpSpPr>
        <a:xfrm>
          <a:off x="0" y="0"/>
          <a:ext cx="0" cy="0"/>
          <a:chOff x="0" y="0"/>
          <a:chExt cx="0" cy="0"/>
        </a:xfrm>
      </p:grpSpPr>
      <p:grpSp>
        <p:nvGrpSpPr>
          <p:cNvPr id="2" name="Group 2"/>
          <p:cNvGrpSpPr/>
          <p:nvPr/>
        </p:nvGrpSpPr>
        <p:grpSpPr>
          <a:xfrm>
            <a:off x="3126477" y="1571025"/>
            <a:ext cx="12035045" cy="7144949"/>
            <a:chOff x="0" y="0"/>
            <a:chExt cx="3169724" cy="1881797"/>
          </a:xfrm>
        </p:grpSpPr>
        <p:sp>
          <p:nvSpPr>
            <p:cNvPr id="3" name="Freeform 3"/>
            <p:cNvSpPr/>
            <p:nvPr/>
          </p:nvSpPr>
          <p:spPr>
            <a:xfrm>
              <a:off x="0" y="0"/>
              <a:ext cx="3169724" cy="1881797"/>
            </a:xfrm>
            <a:custGeom>
              <a:avLst/>
              <a:gdLst/>
              <a:ahLst/>
              <a:cxnLst/>
              <a:rect l="l" t="t" r="r" b="b"/>
              <a:pathLst>
                <a:path w="3169724" h="1881797">
                  <a:moveTo>
                    <a:pt x="32807" y="0"/>
                  </a:moveTo>
                  <a:lnTo>
                    <a:pt x="3136917" y="0"/>
                  </a:lnTo>
                  <a:cubicBezTo>
                    <a:pt x="3145618" y="0"/>
                    <a:pt x="3153962" y="3456"/>
                    <a:pt x="3160115" y="9609"/>
                  </a:cubicBezTo>
                  <a:cubicBezTo>
                    <a:pt x="3166268" y="15762"/>
                    <a:pt x="3169724" y="24106"/>
                    <a:pt x="3169724" y="32807"/>
                  </a:cubicBezTo>
                  <a:lnTo>
                    <a:pt x="3169724" y="1848990"/>
                  </a:lnTo>
                  <a:cubicBezTo>
                    <a:pt x="3169724" y="1857691"/>
                    <a:pt x="3166268" y="1866036"/>
                    <a:pt x="3160115" y="1872188"/>
                  </a:cubicBezTo>
                  <a:cubicBezTo>
                    <a:pt x="3153962" y="1878341"/>
                    <a:pt x="3145618" y="1881797"/>
                    <a:pt x="3136917" y="1881797"/>
                  </a:cubicBezTo>
                  <a:lnTo>
                    <a:pt x="32807" y="1881797"/>
                  </a:lnTo>
                  <a:cubicBezTo>
                    <a:pt x="14688" y="1881797"/>
                    <a:pt x="0" y="1867109"/>
                    <a:pt x="0" y="1848990"/>
                  </a:cubicBezTo>
                  <a:lnTo>
                    <a:pt x="0" y="32807"/>
                  </a:lnTo>
                  <a:cubicBezTo>
                    <a:pt x="0" y="24106"/>
                    <a:pt x="3456" y="15762"/>
                    <a:pt x="9609" y="9609"/>
                  </a:cubicBezTo>
                  <a:cubicBezTo>
                    <a:pt x="15762" y="3456"/>
                    <a:pt x="24106" y="0"/>
                    <a:pt x="32807" y="0"/>
                  </a:cubicBezTo>
                  <a:close/>
                </a:path>
              </a:pathLst>
            </a:custGeom>
            <a:solidFill>
              <a:srgbClr val="2B3C56"/>
            </a:solidFill>
          </p:spPr>
        </p:sp>
        <p:sp>
          <p:nvSpPr>
            <p:cNvPr id="4" name="TextBox 4"/>
            <p:cNvSpPr txBox="1"/>
            <p:nvPr/>
          </p:nvSpPr>
          <p:spPr>
            <a:xfrm>
              <a:off x="0" y="-38100"/>
              <a:ext cx="3169724" cy="1919897"/>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347701" y="9258300"/>
            <a:ext cx="18983401" cy="2174462"/>
          </a:xfrm>
          <a:custGeom>
            <a:avLst/>
            <a:gdLst/>
            <a:ahLst/>
            <a:cxnLst/>
            <a:rect l="l" t="t" r="r" b="b"/>
            <a:pathLst>
              <a:path w="18983401" h="2174462">
                <a:moveTo>
                  <a:pt x="0" y="0"/>
                </a:moveTo>
                <a:lnTo>
                  <a:pt x="18983402" y="0"/>
                </a:lnTo>
                <a:lnTo>
                  <a:pt x="18983402" y="2174462"/>
                </a:lnTo>
                <a:lnTo>
                  <a:pt x="0" y="21744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1860035" y="7932836"/>
            <a:ext cx="7315200" cy="2354164"/>
          </a:xfrm>
          <a:custGeom>
            <a:avLst/>
            <a:gdLst/>
            <a:ahLst/>
            <a:cxnLst/>
            <a:rect l="l" t="t" r="r" b="b"/>
            <a:pathLst>
              <a:path w="7315200" h="2354164">
                <a:moveTo>
                  <a:pt x="0" y="0"/>
                </a:moveTo>
                <a:lnTo>
                  <a:pt x="7315200" y="0"/>
                </a:lnTo>
                <a:lnTo>
                  <a:pt x="7315200" y="2354164"/>
                </a:lnTo>
                <a:lnTo>
                  <a:pt x="0" y="23541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flipH="1">
            <a:off x="12832835" y="7932836"/>
            <a:ext cx="7315200" cy="2354164"/>
          </a:xfrm>
          <a:custGeom>
            <a:avLst/>
            <a:gdLst/>
            <a:ahLst/>
            <a:cxnLst/>
            <a:rect l="l" t="t" r="r" b="b"/>
            <a:pathLst>
              <a:path w="7315200" h="2354164">
                <a:moveTo>
                  <a:pt x="7315200" y="0"/>
                </a:moveTo>
                <a:lnTo>
                  <a:pt x="0" y="0"/>
                </a:lnTo>
                <a:lnTo>
                  <a:pt x="0" y="2354164"/>
                </a:lnTo>
                <a:lnTo>
                  <a:pt x="7315200" y="2354164"/>
                </a:lnTo>
                <a:lnTo>
                  <a:pt x="731520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Freeform 8"/>
          <p:cNvSpPr/>
          <p:nvPr/>
        </p:nvSpPr>
        <p:spPr>
          <a:xfrm>
            <a:off x="4963891" y="6695167"/>
            <a:ext cx="1594240" cy="1510180"/>
          </a:xfrm>
          <a:custGeom>
            <a:avLst/>
            <a:gdLst/>
            <a:ahLst/>
            <a:cxnLst/>
            <a:rect l="l" t="t" r="r" b="b"/>
            <a:pathLst>
              <a:path w="1594240" h="1510180">
                <a:moveTo>
                  <a:pt x="0" y="0"/>
                </a:moveTo>
                <a:lnTo>
                  <a:pt x="1594240" y="0"/>
                </a:lnTo>
                <a:lnTo>
                  <a:pt x="1594240" y="1510180"/>
                </a:lnTo>
                <a:lnTo>
                  <a:pt x="0" y="15101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9" name="Freeform 9"/>
          <p:cNvSpPr/>
          <p:nvPr/>
        </p:nvSpPr>
        <p:spPr>
          <a:xfrm flipH="1">
            <a:off x="11729869" y="6695167"/>
            <a:ext cx="1594240" cy="1510180"/>
          </a:xfrm>
          <a:custGeom>
            <a:avLst/>
            <a:gdLst/>
            <a:ahLst/>
            <a:cxnLst/>
            <a:rect l="l" t="t" r="r" b="b"/>
            <a:pathLst>
              <a:path w="1594240" h="1510180">
                <a:moveTo>
                  <a:pt x="1594240" y="0"/>
                </a:moveTo>
                <a:lnTo>
                  <a:pt x="0" y="0"/>
                </a:lnTo>
                <a:lnTo>
                  <a:pt x="0" y="1510180"/>
                </a:lnTo>
                <a:lnTo>
                  <a:pt x="1594240" y="1510180"/>
                </a:lnTo>
                <a:lnTo>
                  <a:pt x="159424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0" name="TextBox 10"/>
          <p:cNvSpPr txBox="1"/>
          <p:nvPr/>
        </p:nvSpPr>
        <p:spPr>
          <a:xfrm>
            <a:off x="4490729" y="4171950"/>
            <a:ext cx="9306542" cy="1615163"/>
          </a:xfrm>
          <a:prstGeom prst="rect">
            <a:avLst/>
          </a:prstGeom>
        </p:spPr>
        <p:txBody>
          <a:bodyPr lIns="0" tIns="0" rIns="0" bIns="0" rtlCol="0" anchor="t">
            <a:spAutoFit/>
          </a:bodyPr>
          <a:lstStyle/>
          <a:p>
            <a:pPr algn="ctr">
              <a:lnSpc>
                <a:spcPts val="6366"/>
              </a:lnSpc>
            </a:pPr>
            <a:r>
              <a:rPr lang="en-US" sz="5787">
                <a:solidFill>
                  <a:srgbClr val="E3FFFF"/>
                </a:solidFill>
                <a:latin typeface="Anton"/>
                <a:ea typeface="Anton"/>
                <a:cs typeface="Anton"/>
                <a:sym typeface="Anton"/>
              </a:rPr>
              <a:t>MAKAN DURIAN DENGAN KEKASIH, </a:t>
            </a:r>
          </a:p>
          <a:p>
            <a:pPr algn="ctr">
              <a:lnSpc>
                <a:spcPts val="6366"/>
              </a:lnSpc>
            </a:pPr>
            <a:r>
              <a:rPr lang="en-US" sz="5787">
                <a:solidFill>
                  <a:srgbClr val="E3FFFF"/>
                </a:solidFill>
                <a:latin typeface="Anton"/>
                <a:ea typeface="Anton"/>
                <a:cs typeface="Anton"/>
                <a:sym typeface="Anton"/>
              </a:rPr>
              <a:t>CUKUP SEKIAN DAN TERIMA KASIH</a:t>
            </a:r>
          </a:p>
        </p:txBody>
      </p:sp>
      <p:sp>
        <p:nvSpPr>
          <p:cNvPr id="11" name="Freeform 11"/>
          <p:cNvSpPr/>
          <p:nvPr/>
        </p:nvSpPr>
        <p:spPr>
          <a:xfrm>
            <a:off x="-207465" y="0"/>
            <a:ext cx="4010060" cy="4114800"/>
          </a:xfrm>
          <a:custGeom>
            <a:avLst/>
            <a:gdLst/>
            <a:ahLst/>
            <a:cxnLst/>
            <a:rect l="l" t="t" r="r" b="b"/>
            <a:pathLst>
              <a:path w="4010060" h="4114800">
                <a:moveTo>
                  <a:pt x="0" y="0"/>
                </a:moveTo>
                <a:lnTo>
                  <a:pt x="4010060" y="0"/>
                </a:lnTo>
                <a:lnTo>
                  <a:pt x="401006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2" name="Freeform 12"/>
          <p:cNvSpPr/>
          <p:nvPr/>
        </p:nvSpPr>
        <p:spPr>
          <a:xfrm flipH="1">
            <a:off x="14485405" y="0"/>
            <a:ext cx="4010060" cy="4114800"/>
          </a:xfrm>
          <a:custGeom>
            <a:avLst/>
            <a:gdLst/>
            <a:ahLst/>
            <a:cxnLst/>
            <a:rect l="l" t="t" r="r" b="b"/>
            <a:pathLst>
              <a:path w="4010060" h="4114800">
                <a:moveTo>
                  <a:pt x="4010060" y="0"/>
                </a:moveTo>
                <a:lnTo>
                  <a:pt x="0" y="0"/>
                </a:lnTo>
                <a:lnTo>
                  <a:pt x="0" y="4114800"/>
                </a:lnTo>
                <a:lnTo>
                  <a:pt x="4010060" y="4114800"/>
                </a:lnTo>
                <a:lnTo>
                  <a:pt x="4010060"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FFF"/>
        </a:solidFill>
        <a:effectLst/>
      </p:bgPr>
    </p:bg>
    <p:spTree>
      <p:nvGrpSpPr>
        <p:cNvPr id="1" name=""/>
        <p:cNvGrpSpPr/>
        <p:nvPr/>
      </p:nvGrpSpPr>
      <p:grpSpPr>
        <a:xfrm>
          <a:off x="0" y="0"/>
          <a:ext cx="0" cy="0"/>
          <a:chOff x="0" y="0"/>
          <a:chExt cx="0" cy="0"/>
        </a:xfrm>
      </p:grpSpPr>
      <p:grpSp>
        <p:nvGrpSpPr>
          <p:cNvPr id="2" name="Group 2"/>
          <p:cNvGrpSpPr/>
          <p:nvPr/>
        </p:nvGrpSpPr>
        <p:grpSpPr>
          <a:xfrm>
            <a:off x="787244" y="1028700"/>
            <a:ext cx="15077386" cy="7700297"/>
            <a:chOff x="0" y="0"/>
            <a:chExt cx="3970999" cy="2028062"/>
          </a:xfrm>
        </p:grpSpPr>
        <p:sp>
          <p:nvSpPr>
            <p:cNvPr id="3" name="Freeform 3"/>
            <p:cNvSpPr/>
            <p:nvPr/>
          </p:nvSpPr>
          <p:spPr>
            <a:xfrm>
              <a:off x="0" y="0"/>
              <a:ext cx="3970999" cy="2028062"/>
            </a:xfrm>
            <a:custGeom>
              <a:avLst/>
              <a:gdLst/>
              <a:ahLst/>
              <a:cxnLst/>
              <a:rect l="l" t="t" r="r" b="b"/>
              <a:pathLst>
                <a:path w="3970999" h="2028062">
                  <a:moveTo>
                    <a:pt x="26187" y="0"/>
                  </a:moveTo>
                  <a:lnTo>
                    <a:pt x="3944811" y="0"/>
                  </a:lnTo>
                  <a:cubicBezTo>
                    <a:pt x="3951756" y="0"/>
                    <a:pt x="3958418" y="2759"/>
                    <a:pt x="3963329" y="7670"/>
                  </a:cubicBezTo>
                  <a:cubicBezTo>
                    <a:pt x="3968240" y="12581"/>
                    <a:pt x="3970999" y="19242"/>
                    <a:pt x="3970999" y="26187"/>
                  </a:cubicBezTo>
                  <a:lnTo>
                    <a:pt x="3970999" y="2001875"/>
                  </a:lnTo>
                  <a:cubicBezTo>
                    <a:pt x="3970999" y="2008820"/>
                    <a:pt x="3968240" y="2015481"/>
                    <a:pt x="3963329" y="2020392"/>
                  </a:cubicBezTo>
                  <a:cubicBezTo>
                    <a:pt x="3958418" y="2025303"/>
                    <a:pt x="3951756" y="2028062"/>
                    <a:pt x="3944811" y="2028062"/>
                  </a:cubicBezTo>
                  <a:lnTo>
                    <a:pt x="26187" y="2028062"/>
                  </a:lnTo>
                  <a:cubicBezTo>
                    <a:pt x="19242" y="2028062"/>
                    <a:pt x="12581" y="2025303"/>
                    <a:pt x="7670" y="2020392"/>
                  </a:cubicBezTo>
                  <a:cubicBezTo>
                    <a:pt x="2759" y="2015481"/>
                    <a:pt x="0" y="2008820"/>
                    <a:pt x="0" y="2001875"/>
                  </a:cubicBezTo>
                  <a:lnTo>
                    <a:pt x="0" y="26187"/>
                  </a:lnTo>
                  <a:cubicBezTo>
                    <a:pt x="0" y="19242"/>
                    <a:pt x="2759" y="12581"/>
                    <a:pt x="7670" y="7670"/>
                  </a:cubicBezTo>
                  <a:cubicBezTo>
                    <a:pt x="12581" y="2759"/>
                    <a:pt x="19242" y="0"/>
                    <a:pt x="26187" y="0"/>
                  </a:cubicBezTo>
                  <a:close/>
                </a:path>
              </a:pathLst>
            </a:custGeom>
            <a:solidFill>
              <a:srgbClr val="2B3C56"/>
            </a:solidFill>
          </p:spPr>
        </p:sp>
        <p:sp>
          <p:nvSpPr>
            <p:cNvPr id="4" name="TextBox 4"/>
            <p:cNvSpPr txBox="1"/>
            <p:nvPr/>
          </p:nvSpPr>
          <p:spPr>
            <a:xfrm>
              <a:off x="0" y="-38100"/>
              <a:ext cx="3970999" cy="2066162"/>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347701" y="9258300"/>
            <a:ext cx="18983401" cy="2174462"/>
          </a:xfrm>
          <a:custGeom>
            <a:avLst/>
            <a:gdLst/>
            <a:ahLst/>
            <a:cxnLst/>
            <a:rect l="l" t="t" r="r" b="b"/>
            <a:pathLst>
              <a:path w="18983401" h="2174462">
                <a:moveTo>
                  <a:pt x="0" y="0"/>
                </a:moveTo>
                <a:lnTo>
                  <a:pt x="18983402" y="0"/>
                </a:lnTo>
                <a:lnTo>
                  <a:pt x="18983402" y="2174462"/>
                </a:lnTo>
                <a:lnTo>
                  <a:pt x="0" y="21744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flipH="1">
            <a:off x="12832835" y="7932836"/>
            <a:ext cx="7315200" cy="2354164"/>
          </a:xfrm>
          <a:custGeom>
            <a:avLst/>
            <a:gdLst/>
            <a:ahLst/>
            <a:cxnLst/>
            <a:rect l="l" t="t" r="r" b="b"/>
            <a:pathLst>
              <a:path w="7315200" h="2354164">
                <a:moveTo>
                  <a:pt x="7315200" y="0"/>
                </a:moveTo>
                <a:lnTo>
                  <a:pt x="0" y="0"/>
                </a:lnTo>
                <a:lnTo>
                  <a:pt x="0" y="2354164"/>
                </a:lnTo>
                <a:lnTo>
                  <a:pt x="7315200" y="2354164"/>
                </a:lnTo>
                <a:lnTo>
                  <a:pt x="731520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TextBox 7"/>
          <p:cNvSpPr txBox="1"/>
          <p:nvPr/>
        </p:nvSpPr>
        <p:spPr>
          <a:xfrm>
            <a:off x="787244" y="1231864"/>
            <a:ext cx="10065477" cy="1089132"/>
          </a:xfrm>
          <a:prstGeom prst="rect">
            <a:avLst/>
          </a:prstGeom>
        </p:spPr>
        <p:txBody>
          <a:bodyPr lIns="0" tIns="0" rIns="0" bIns="0" rtlCol="0" anchor="t">
            <a:spAutoFit/>
          </a:bodyPr>
          <a:lstStyle/>
          <a:p>
            <a:pPr algn="ctr">
              <a:lnSpc>
                <a:spcPts val="8312"/>
              </a:lnSpc>
            </a:pPr>
            <a:r>
              <a:rPr lang="en-US" sz="7557" dirty="0">
                <a:solidFill>
                  <a:srgbClr val="E3FFFF"/>
                </a:solidFill>
                <a:latin typeface="Anton"/>
                <a:ea typeface="Anton"/>
                <a:cs typeface="Anton"/>
                <a:sym typeface="Anton"/>
              </a:rPr>
              <a:t>LATAR BELAKANG MASALAH</a:t>
            </a:r>
          </a:p>
        </p:txBody>
      </p:sp>
      <p:sp>
        <p:nvSpPr>
          <p:cNvPr id="8" name="Freeform 8"/>
          <p:cNvSpPr/>
          <p:nvPr/>
        </p:nvSpPr>
        <p:spPr>
          <a:xfrm>
            <a:off x="1028700" y="7932836"/>
            <a:ext cx="1059575" cy="1003706"/>
          </a:xfrm>
          <a:custGeom>
            <a:avLst/>
            <a:gdLst/>
            <a:ahLst/>
            <a:cxnLst/>
            <a:rect l="l" t="t" r="r" b="b"/>
            <a:pathLst>
              <a:path w="1059575" h="1003706">
                <a:moveTo>
                  <a:pt x="0" y="0"/>
                </a:moveTo>
                <a:lnTo>
                  <a:pt x="1059575" y="0"/>
                </a:lnTo>
                <a:lnTo>
                  <a:pt x="1059575" y="1003706"/>
                </a:lnTo>
                <a:lnTo>
                  <a:pt x="0" y="100370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9" name="Freeform 9"/>
          <p:cNvSpPr/>
          <p:nvPr/>
        </p:nvSpPr>
        <p:spPr>
          <a:xfrm flipH="1">
            <a:off x="14485405" y="0"/>
            <a:ext cx="4010060" cy="4114800"/>
          </a:xfrm>
          <a:custGeom>
            <a:avLst/>
            <a:gdLst/>
            <a:ahLst/>
            <a:cxnLst/>
            <a:rect l="l" t="t" r="r" b="b"/>
            <a:pathLst>
              <a:path w="4010060" h="4114800">
                <a:moveTo>
                  <a:pt x="4010060" y="0"/>
                </a:moveTo>
                <a:lnTo>
                  <a:pt x="0" y="0"/>
                </a:lnTo>
                <a:lnTo>
                  <a:pt x="0" y="4114800"/>
                </a:lnTo>
                <a:lnTo>
                  <a:pt x="4010060" y="4114800"/>
                </a:lnTo>
                <a:lnTo>
                  <a:pt x="401006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0" name="TextBox 10"/>
          <p:cNvSpPr txBox="1"/>
          <p:nvPr/>
        </p:nvSpPr>
        <p:spPr>
          <a:xfrm>
            <a:off x="1393721" y="2660072"/>
            <a:ext cx="13864433" cy="4285154"/>
          </a:xfrm>
          <a:prstGeom prst="rect">
            <a:avLst/>
          </a:prstGeom>
        </p:spPr>
        <p:txBody>
          <a:bodyPr lIns="0" tIns="0" rIns="0" bIns="0" rtlCol="0" anchor="t">
            <a:spAutoFit/>
          </a:bodyPr>
          <a:lstStyle/>
          <a:p>
            <a:pPr algn="just">
              <a:lnSpc>
                <a:spcPts val="4277"/>
              </a:lnSpc>
            </a:pPr>
            <a:r>
              <a:rPr lang="en-US" sz="2182" b="1">
                <a:solidFill>
                  <a:srgbClr val="E3FFFF"/>
                </a:solidFill>
                <a:latin typeface="Open Sans Bold"/>
                <a:ea typeface="Open Sans Bold"/>
                <a:cs typeface="Open Sans Bold"/>
                <a:sym typeface="Open Sans Bold"/>
              </a:rPr>
              <a:t>    Penelitian ini berfokus pada bagaimana sistem pembukuan kas kecil dapat dioptimalkan untuk mendukung efisiensi operasional di Staff Ahli Administrasi Keuangan DPD RI, dengan mempertimbangkan tantangan lokal dan praktik terbaik dari studi kasus serupa. Dalam Rencana Pembangunan Jangka Menengah Nasional (RPJMN) 2020-2024, pemerintah Indonesia menekankan pentingnya reformasi birokrasi dan pengelolaan keuangan yang transparan untuk mendukung pembangunan berkelanjutan.Dengan demikian, penelitian ini tidak hanya memiliki nilai praktis bagi DPD RI, tetapi juga berkontribusi pada diskursus yang lebih luas tentang reformasi keuangan publik di Indonesia.</a:t>
            </a: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FFF"/>
        </a:solidFill>
        <a:effectLst/>
      </p:bgPr>
    </p:bg>
    <p:spTree>
      <p:nvGrpSpPr>
        <p:cNvPr id="1" name=""/>
        <p:cNvGrpSpPr/>
        <p:nvPr/>
      </p:nvGrpSpPr>
      <p:grpSpPr>
        <a:xfrm>
          <a:off x="0" y="0"/>
          <a:ext cx="0" cy="0"/>
          <a:chOff x="0" y="0"/>
          <a:chExt cx="0" cy="0"/>
        </a:xfrm>
      </p:grpSpPr>
      <p:grpSp>
        <p:nvGrpSpPr>
          <p:cNvPr id="2" name="Group 2"/>
          <p:cNvGrpSpPr/>
          <p:nvPr/>
        </p:nvGrpSpPr>
        <p:grpSpPr>
          <a:xfrm>
            <a:off x="3802595" y="509925"/>
            <a:ext cx="12035045" cy="2243400"/>
            <a:chOff x="0" y="0"/>
            <a:chExt cx="3169724" cy="590854"/>
          </a:xfrm>
        </p:grpSpPr>
        <p:sp>
          <p:nvSpPr>
            <p:cNvPr id="3" name="Freeform 3"/>
            <p:cNvSpPr/>
            <p:nvPr/>
          </p:nvSpPr>
          <p:spPr>
            <a:xfrm>
              <a:off x="0" y="0"/>
              <a:ext cx="3169724" cy="590854"/>
            </a:xfrm>
            <a:custGeom>
              <a:avLst/>
              <a:gdLst/>
              <a:ahLst/>
              <a:cxnLst/>
              <a:rect l="l" t="t" r="r" b="b"/>
              <a:pathLst>
                <a:path w="3169724" h="590854">
                  <a:moveTo>
                    <a:pt x="32807" y="0"/>
                  </a:moveTo>
                  <a:lnTo>
                    <a:pt x="3136917" y="0"/>
                  </a:lnTo>
                  <a:cubicBezTo>
                    <a:pt x="3145618" y="0"/>
                    <a:pt x="3153962" y="3456"/>
                    <a:pt x="3160115" y="9609"/>
                  </a:cubicBezTo>
                  <a:cubicBezTo>
                    <a:pt x="3166268" y="15762"/>
                    <a:pt x="3169724" y="24106"/>
                    <a:pt x="3169724" y="32807"/>
                  </a:cubicBezTo>
                  <a:lnTo>
                    <a:pt x="3169724" y="558047"/>
                  </a:lnTo>
                  <a:cubicBezTo>
                    <a:pt x="3169724" y="566748"/>
                    <a:pt x="3166268" y="575093"/>
                    <a:pt x="3160115" y="581245"/>
                  </a:cubicBezTo>
                  <a:cubicBezTo>
                    <a:pt x="3153962" y="587398"/>
                    <a:pt x="3145618" y="590854"/>
                    <a:pt x="3136917" y="590854"/>
                  </a:cubicBezTo>
                  <a:lnTo>
                    <a:pt x="32807" y="590854"/>
                  </a:lnTo>
                  <a:cubicBezTo>
                    <a:pt x="14688" y="590854"/>
                    <a:pt x="0" y="576166"/>
                    <a:pt x="0" y="558047"/>
                  </a:cubicBezTo>
                  <a:lnTo>
                    <a:pt x="0" y="32807"/>
                  </a:lnTo>
                  <a:cubicBezTo>
                    <a:pt x="0" y="24106"/>
                    <a:pt x="3456" y="15762"/>
                    <a:pt x="9609" y="9609"/>
                  </a:cubicBezTo>
                  <a:cubicBezTo>
                    <a:pt x="15762" y="3456"/>
                    <a:pt x="24106" y="0"/>
                    <a:pt x="32807" y="0"/>
                  </a:cubicBezTo>
                  <a:close/>
                </a:path>
              </a:pathLst>
            </a:custGeom>
            <a:solidFill>
              <a:srgbClr val="2B3C56"/>
            </a:solidFill>
          </p:spPr>
        </p:sp>
        <p:sp>
          <p:nvSpPr>
            <p:cNvPr id="4" name="TextBox 4"/>
            <p:cNvSpPr txBox="1"/>
            <p:nvPr/>
          </p:nvSpPr>
          <p:spPr>
            <a:xfrm>
              <a:off x="0" y="-38100"/>
              <a:ext cx="3169724" cy="628954"/>
            </a:xfrm>
            <a:prstGeom prst="rect">
              <a:avLst/>
            </a:prstGeom>
          </p:spPr>
          <p:txBody>
            <a:bodyPr lIns="50800" tIns="50800" rIns="50800" bIns="50800" rtlCol="0" anchor="ctr"/>
            <a:lstStyle/>
            <a:p>
              <a:pPr algn="ctr">
                <a:lnSpc>
                  <a:spcPts val="2659"/>
                </a:lnSpc>
              </a:pPr>
              <a:endParaRPr/>
            </a:p>
          </p:txBody>
        </p:sp>
      </p:grpSp>
      <p:sp>
        <p:nvSpPr>
          <p:cNvPr id="5" name="TextBox 5"/>
          <p:cNvSpPr txBox="1"/>
          <p:nvPr/>
        </p:nvSpPr>
        <p:spPr>
          <a:xfrm>
            <a:off x="4346632" y="785476"/>
            <a:ext cx="10946971" cy="753149"/>
          </a:xfrm>
          <a:prstGeom prst="rect">
            <a:avLst/>
          </a:prstGeom>
        </p:spPr>
        <p:txBody>
          <a:bodyPr lIns="0" tIns="0" rIns="0" bIns="0" rtlCol="0" anchor="t">
            <a:spAutoFit/>
          </a:bodyPr>
          <a:lstStyle/>
          <a:p>
            <a:pPr algn="ctr">
              <a:lnSpc>
                <a:spcPts val="5833"/>
              </a:lnSpc>
            </a:pPr>
            <a:r>
              <a:rPr lang="en-US" sz="5303">
                <a:solidFill>
                  <a:srgbClr val="E3FFFF"/>
                </a:solidFill>
                <a:latin typeface="Anton"/>
                <a:ea typeface="Anton"/>
                <a:cs typeface="Anton"/>
                <a:sym typeface="Anton"/>
              </a:rPr>
              <a:t>RUMUSAN MASALAH</a:t>
            </a:r>
          </a:p>
        </p:txBody>
      </p:sp>
      <p:sp>
        <p:nvSpPr>
          <p:cNvPr id="6" name="Freeform 6"/>
          <p:cNvSpPr/>
          <p:nvPr/>
        </p:nvSpPr>
        <p:spPr>
          <a:xfrm>
            <a:off x="-347701" y="9258300"/>
            <a:ext cx="18983401" cy="2174462"/>
          </a:xfrm>
          <a:custGeom>
            <a:avLst/>
            <a:gdLst/>
            <a:ahLst/>
            <a:cxnLst/>
            <a:rect l="l" t="t" r="r" b="b"/>
            <a:pathLst>
              <a:path w="18983401" h="2174462">
                <a:moveTo>
                  <a:pt x="0" y="0"/>
                </a:moveTo>
                <a:lnTo>
                  <a:pt x="18983402" y="0"/>
                </a:lnTo>
                <a:lnTo>
                  <a:pt x="18983402" y="2174462"/>
                </a:lnTo>
                <a:lnTo>
                  <a:pt x="0" y="21744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7" name="Freeform 7"/>
          <p:cNvSpPr/>
          <p:nvPr/>
        </p:nvSpPr>
        <p:spPr>
          <a:xfrm>
            <a:off x="-1860035" y="7932836"/>
            <a:ext cx="7315200" cy="2354164"/>
          </a:xfrm>
          <a:custGeom>
            <a:avLst/>
            <a:gdLst/>
            <a:ahLst/>
            <a:cxnLst/>
            <a:rect l="l" t="t" r="r" b="b"/>
            <a:pathLst>
              <a:path w="7315200" h="2354164">
                <a:moveTo>
                  <a:pt x="0" y="0"/>
                </a:moveTo>
                <a:lnTo>
                  <a:pt x="7315200" y="0"/>
                </a:lnTo>
                <a:lnTo>
                  <a:pt x="7315200" y="2354164"/>
                </a:lnTo>
                <a:lnTo>
                  <a:pt x="0" y="23541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4190068" y="1492991"/>
            <a:ext cx="11260098" cy="1027308"/>
          </a:xfrm>
          <a:prstGeom prst="rect">
            <a:avLst/>
          </a:prstGeom>
        </p:spPr>
        <p:txBody>
          <a:bodyPr lIns="0" tIns="0" rIns="0" bIns="0" rtlCol="0" anchor="t">
            <a:spAutoFit/>
          </a:bodyPr>
          <a:lstStyle/>
          <a:p>
            <a:pPr algn="just">
              <a:lnSpc>
                <a:spcPts val="2701"/>
              </a:lnSpc>
            </a:pPr>
            <a:endParaRPr/>
          </a:p>
          <a:p>
            <a:pPr algn="just">
              <a:lnSpc>
                <a:spcPts val="2701"/>
              </a:lnSpc>
            </a:pPr>
            <a:r>
              <a:rPr lang="en-US" sz="1929" b="1">
                <a:solidFill>
                  <a:srgbClr val="E3FFFF"/>
                </a:solidFill>
                <a:latin typeface="Montserrat Bold"/>
                <a:ea typeface="Montserrat Bold"/>
                <a:cs typeface="Montserrat Bold"/>
                <a:sym typeface="Montserrat Bold"/>
              </a:rPr>
              <a:t>      Berdasarkan pemaparan latar belakang di atas, maka masalah yang dapat diidentifikasi dalam penelitian ini adalah sebagai berikut:</a:t>
            </a:r>
          </a:p>
        </p:txBody>
      </p:sp>
      <p:sp>
        <p:nvSpPr>
          <p:cNvPr id="9" name="Freeform 9"/>
          <p:cNvSpPr/>
          <p:nvPr/>
        </p:nvSpPr>
        <p:spPr>
          <a:xfrm>
            <a:off x="-207465" y="0"/>
            <a:ext cx="4010060" cy="4114800"/>
          </a:xfrm>
          <a:custGeom>
            <a:avLst/>
            <a:gdLst/>
            <a:ahLst/>
            <a:cxnLst/>
            <a:rect l="l" t="t" r="r" b="b"/>
            <a:pathLst>
              <a:path w="4010060" h="4114800">
                <a:moveTo>
                  <a:pt x="0" y="0"/>
                </a:moveTo>
                <a:lnTo>
                  <a:pt x="4010060" y="0"/>
                </a:lnTo>
                <a:lnTo>
                  <a:pt x="401006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grpSp>
        <p:nvGrpSpPr>
          <p:cNvPr id="10" name="Group 10"/>
          <p:cNvGrpSpPr/>
          <p:nvPr/>
        </p:nvGrpSpPr>
        <p:grpSpPr>
          <a:xfrm>
            <a:off x="571688" y="3406493"/>
            <a:ext cx="12958726" cy="1093588"/>
            <a:chOff x="0" y="0"/>
            <a:chExt cx="3169724" cy="267493"/>
          </a:xfrm>
        </p:grpSpPr>
        <p:sp>
          <p:nvSpPr>
            <p:cNvPr id="11" name="Freeform 11"/>
            <p:cNvSpPr/>
            <p:nvPr/>
          </p:nvSpPr>
          <p:spPr>
            <a:xfrm>
              <a:off x="0" y="0"/>
              <a:ext cx="3169724" cy="267493"/>
            </a:xfrm>
            <a:custGeom>
              <a:avLst/>
              <a:gdLst/>
              <a:ahLst/>
              <a:cxnLst/>
              <a:rect l="l" t="t" r="r" b="b"/>
              <a:pathLst>
                <a:path w="3169724" h="267493">
                  <a:moveTo>
                    <a:pt x="30469" y="0"/>
                  </a:moveTo>
                  <a:lnTo>
                    <a:pt x="3139255" y="0"/>
                  </a:lnTo>
                  <a:cubicBezTo>
                    <a:pt x="3147336" y="0"/>
                    <a:pt x="3155086" y="3210"/>
                    <a:pt x="3160800" y="8924"/>
                  </a:cubicBezTo>
                  <a:cubicBezTo>
                    <a:pt x="3166514" y="14638"/>
                    <a:pt x="3169724" y="22388"/>
                    <a:pt x="3169724" y="30469"/>
                  </a:cubicBezTo>
                  <a:lnTo>
                    <a:pt x="3169724" y="237024"/>
                  </a:lnTo>
                  <a:cubicBezTo>
                    <a:pt x="3169724" y="245105"/>
                    <a:pt x="3166514" y="252855"/>
                    <a:pt x="3160800" y="258569"/>
                  </a:cubicBezTo>
                  <a:cubicBezTo>
                    <a:pt x="3155086" y="264283"/>
                    <a:pt x="3147336" y="267493"/>
                    <a:pt x="3139255" y="267493"/>
                  </a:cubicBezTo>
                  <a:lnTo>
                    <a:pt x="30469" y="267493"/>
                  </a:lnTo>
                  <a:cubicBezTo>
                    <a:pt x="22388" y="267493"/>
                    <a:pt x="14638" y="264283"/>
                    <a:pt x="8924" y="258569"/>
                  </a:cubicBezTo>
                  <a:cubicBezTo>
                    <a:pt x="3210" y="252855"/>
                    <a:pt x="0" y="245105"/>
                    <a:pt x="0" y="237024"/>
                  </a:cubicBezTo>
                  <a:lnTo>
                    <a:pt x="0" y="30469"/>
                  </a:lnTo>
                  <a:cubicBezTo>
                    <a:pt x="0" y="22388"/>
                    <a:pt x="3210" y="14638"/>
                    <a:pt x="8924" y="8924"/>
                  </a:cubicBezTo>
                  <a:cubicBezTo>
                    <a:pt x="14638" y="3210"/>
                    <a:pt x="22388" y="0"/>
                    <a:pt x="30469" y="0"/>
                  </a:cubicBezTo>
                  <a:close/>
                </a:path>
              </a:pathLst>
            </a:custGeom>
            <a:solidFill>
              <a:srgbClr val="2B3C56"/>
            </a:solidFill>
          </p:spPr>
        </p:sp>
        <p:sp>
          <p:nvSpPr>
            <p:cNvPr id="12" name="TextBox 12"/>
            <p:cNvSpPr txBox="1"/>
            <p:nvPr/>
          </p:nvSpPr>
          <p:spPr>
            <a:xfrm>
              <a:off x="0" y="-38100"/>
              <a:ext cx="3169724" cy="305593"/>
            </a:xfrm>
            <a:prstGeom prst="rect">
              <a:avLst/>
            </a:prstGeom>
          </p:spPr>
          <p:txBody>
            <a:bodyPr lIns="50800" tIns="50800" rIns="50800" bIns="50800" rtlCol="0" anchor="ctr"/>
            <a:lstStyle/>
            <a:p>
              <a:pPr algn="ctr">
                <a:lnSpc>
                  <a:spcPts val="2659"/>
                </a:lnSpc>
              </a:pPr>
              <a:endParaRPr/>
            </a:p>
          </p:txBody>
        </p:sp>
      </p:grpSp>
      <p:sp>
        <p:nvSpPr>
          <p:cNvPr id="13" name="TextBox 13"/>
          <p:cNvSpPr txBox="1"/>
          <p:nvPr/>
        </p:nvSpPr>
        <p:spPr>
          <a:xfrm>
            <a:off x="917107" y="3553915"/>
            <a:ext cx="12124302" cy="723756"/>
          </a:xfrm>
          <a:prstGeom prst="rect">
            <a:avLst/>
          </a:prstGeom>
        </p:spPr>
        <p:txBody>
          <a:bodyPr lIns="0" tIns="0" rIns="0" bIns="0" rtlCol="0" anchor="t">
            <a:spAutoFit/>
          </a:bodyPr>
          <a:lstStyle/>
          <a:p>
            <a:pPr marL="448621" lvl="1" indent="-224311" algn="just">
              <a:lnSpc>
                <a:spcPts val="2909"/>
              </a:lnSpc>
              <a:buFont typeface="Arial"/>
              <a:buChar char="•"/>
            </a:pPr>
            <a:r>
              <a:rPr lang="en-US" sz="2077" b="1">
                <a:solidFill>
                  <a:srgbClr val="E3FFFF"/>
                </a:solidFill>
                <a:latin typeface="Montserrat Bold"/>
                <a:ea typeface="Montserrat Bold"/>
                <a:cs typeface="Montserrat Bold"/>
                <a:sym typeface="Montserrat Bold"/>
              </a:rPr>
              <a:t>Sejauh mana sistem pembukuan kas kecil yang diterapkan oleh Staff Ahli Administrasi Keuangan DPD RI mendukung efisiensi operasional?</a:t>
            </a:r>
          </a:p>
        </p:txBody>
      </p:sp>
      <p:grpSp>
        <p:nvGrpSpPr>
          <p:cNvPr id="14" name="Group 14"/>
          <p:cNvGrpSpPr/>
          <p:nvPr/>
        </p:nvGrpSpPr>
        <p:grpSpPr>
          <a:xfrm>
            <a:off x="4733864" y="5109681"/>
            <a:ext cx="12912910" cy="1089721"/>
            <a:chOff x="0" y="0"/>
            <a:chExt cx="3169724" cy="267493"/>
          </a:xfrm>
        </p:grpSpPr>
        <p:sp>
          <p:nvSpPr>
            <p:cNvPr id="15" name="Freeform 15"/>
            <p:cNvSpPr/>
            <p:nvPr/>
          </p:nvSpPr>
          <p:spPr>
            <a:xfrm>
              <a:off x="0" y="0"/>
              <a:ext cx="3169724" cy="267493"/>
            </a:xfrm>
            <a:custGeom>
              <a:avLst/>
              <a:gdLst/>
              <a:ahLst/>
              <a:cxnLst/>
              <a:rect l="l" t="t" r="r" b="b"/>
              <a:pathLst>
                <a:path w="3169724" h="267493">
                  <a:moveTo>
                    <a:pt x="30577" y="0"/>
                  </a:moveTo>
                  <a:lnTo>
                    <a:pt x="3139147" y="0"/>
                  </a:lnTo>
                  <a:cubicBezTo>
                    <a:pt x="3147257" y="0"/>
                    <a:pt x="3155034" y="3221"/>
                    <a:pt x="3160768" y="8956"/>
                  </a:cubicBezTo>
                  <a:cubicBezTo>
                    <a:pt x="3166502" y="14690"/>
                    <a:pt x="3169724" y="22467"/>
                    <a:pt x="3169724" y="30577"/>
                  </a:cubicBezTo>
                  <a:lnTo>
                    <a:pt x="3169724" y="236916"/>
                  </a:lnTo>
                  <a:cubicBezTo>
                    <a:pt x="3169724" y="245026"/>
                    <a:pt x="3166502" y="252803"/>
                    <a:pt x="3160768" y="258537"/>
                  </a:cubicBezTo>
                  <a:cubicBezTo>
                    <a:pt x="3155034" y="264272"/>
                    <a:pt x="3147257" y="267493"/>
                    <a:pt x="3139147" y="267493"/>
                  </a:cubicBezTo>
                  <a:lnTo>
                    <a:pt x="30577" y="267493"/>
                  </a:lnTo>
                  <a:cubicBezTo>
                    <a:pt x="22467" y="267493"/>
                    <a:pt x="14690" y="264272"/>
                    <a:pt x="8956" y="258537"/>
                  </a:cubicBezTo>
                  <a:cubicBezTo>
                    <a:pt x="3221" y="252803"/>
                    <a:pt x="0" y="245026"/>
                    <a:pt x="0" y="236916"/>
                  </a:cubicBezTo>
                  <a:lnTo>
                    <a:pt x="0" y="30577"/>
                  </a:lnTo>
                  <a:cubicBezTo>
                    <a:pt x="0" y="22467"/>
                    <a:pt x="3221" y="14690"/>
                    <a:pt x="8956" y="8956"/>
                  </a:cubicBezTo>
                  <a:cubicBezTo>
                    <a:pt x="14690" y="3221"/>
                    <a:pt x="22467" y="0"/>
                    <a:pt x="30577" y="0"/>
                  </a:cubicBezTo>
                  <a:close/>
                </a:path>
              </a:pathLst>
            </a:custGeom>
            <a:solidFill>
              <a:srgbClr val="2B3C56"/>
            </a:solidFill>
          </p:spPr>
        </p:sp>
        <p:sp>
          <p:nvSpPr>
            <p:cNvPr id="16" name="TextBox 16"/>
            <p:cNvSpPr txBox="1"/>
            <p:nvPr/>
          </p:nvSpPr>
          <p:spPr>
            <a:xfrm>
              <a:off x="0" y="-38100"/>
              <a:ext cx="3169724" cy="305593"/>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a:off x="892486" y="6734919"/>
            <a:ext cx="13136776" cy="1108614"/>
            <a:chOff x="0" y="0"/>
            <a:chExt cx="3169724" cy="267493"/>
          </a:xfrm>
        </p:grpSpPr>
        <p:sp>
          <p:nvSpPr>
            <p:cNvPr id="18" name="Freeform 18"/>
            <p:cNvSpPr/>
            <p:nvPr/>
          </p:nvSpPr>
          <p:spPr>
            <a:xfrm>
              <a:off x="0" y="0"/>
              <a:ext cx="3169724" cy="267493"/>
            </a:xfrm>
            <a:custGeom>
              <a:avLst/>
              <a:gdLst/>
              <a:ahLst/>
              <a:cxnLst/>
              <a:rect l="l" t="t" r="r" b="b"/>
              <a:pathLst>
                <a:path w="3169724" h="267493">
                  <a:moveTo>
                    <a:pt x="30056" y="0"/>
                  </a:moveTo>
                  <a:lnTo>
                    <a:pt x="3139668" y="0"/>
                  </a:lnTo>
                  <a:cubicBezTo>
                    <a:pt x="3147639" y="0"/>
                    <a:pt x="3155284" y="3167"/>
                    <a:pt x="3160921" y="8803"/>
                  </a:cubicBezTo>
                  <a:cubicBezTo>
                    <a:pt x="3166557" y="14440"/>
                    <a:pt x="3169724" y="22085"/>
                    <a:pt x="3169724" y="30056"/>
                  </a:cubicBezTo>
                  <a:lnTo>
                    <a:pt x="3169724" y="237437"/>
                  </a:lnTo>
                  <a:cubicBezTo>
                    <a:pt x="3169724" y="245409"/>
                    <a:pt x="3166557" y="253053"/>
                    <a:pt x="3160921" y="258690"/>
                  </a:cubicBezTo>
                  <a:cubicBezTo>
                    <a:pt x="3155284" y="264327"/>
                    <a:pt x="3147639" y="267493"/>
                    <a:pt x="3139668" y="267493"/>
                  </a:cubicBezTo>
                  <a:lnTo>
                    <a:pt x="30056" y="267493"/>
                  </a:lnTo>
                  <a:cubicBezTo>
                    <a:pt x="22085" y="267493"/>
                    <a:pt x="14440" y="264327"/>
                    <a:pt x="8803" y="258690"/>
                  </a:cubicBezTo>
                  <a:cubicBezTo>
                    <a:pt x="3167" y="253053"/>
                    <a:pt x="0" y="245409"/>
                    <a:pt x="0" y="237437"/>
                  </a:cubicBezTo>
                  <a:lnTo>
                    <a:pt x="0" y="30056"/>
                  </a:lnTo>
                  <a:cubicBezTo>
                    <a:pt x="0" y="22085"/>
                    <a:pt x="3167" y="14440"/>
                    <a:pt x="8803" y="8803"/>
                  </a:cubicBezTo>
                  <a:cubicBezTo>
                    <a:pt x="14440" y="3167"/>
                    <a:pt x="22085" y="0"/>
                    <a:pt x="30056" y="0"/>
                  </a:cubicBezTo>
                  <a:close/>
                </a:path>
              </a:pathLst>
            </a:custGeom>
            <a:solidFill>
              <a:srgbClr val="2B3C56"/>
            </a:solidFill>
          </p:spPr>
        </p:sp>
        <p:sp>
          <p:nvSpPr>
            <p:cNvPr id="19" name="TextBox 19"/>
            <p:cNvSpPr txBox="1"/>
            <p:nvPr/>
          </p:nvSpPr>
          <p:spPr>
            <a:xfrm>
              <a:off x="0" y="-38100"/>
              <a:ext cx="3169724" cy="305593"/>
            </a:xfrm>
            <a:prstGeom prst="rect">
              <a:avLst/>
            </a:prstGeom>
          </p:spPr>
          <p:txBody>
            <a:bodyPr lIns="50800" tIns="50800" rIns="50800" bIns="50800" rtlCol="0" anchor="ctr"/>
            <a:lstStyle/>
            <a:p>
              <a:pPr algn="ctr">
                <a:lnSpc>
                  <a:spcPts val="2659"/>
                </a:lnSpc>
              </a:pPr>
              <a:endParaRPr/>
            </a:p>
          </p:txBody>
        </p:sp>
      </p:grpSp>
      <p:sp>
        <p:nvSpPr>
          <p:cNvPr id="20" name="TextBox 20"/>
          <p:cNvSpPr txBox="1"/>
          <p:nvPr/>
        </p:nvSpPr>
        <p:spPr>
          <a:xfrm>
            <a:off x="5108722" y="5098968"/>
            <a:ext cx="12081436" cy="933005"/>
          </a:xfrm>
          <a:prstGeom prst="rect">
            <a:avLst/>
          </a:prstGeom>
        </p:spPr>
        <p:txBody>
          <a:bodyPr lIns="0" tIns="0" rIns="0" bIns="0" rtlCol="0" anchor="t">
            <a:spAutoFit/>
          </a:bodyPr>
          <a:lstStyle/>
          <a:p>
            <a:pPr marL="447035" lvl="1" indent="-223518" algn="just">
              <a:lnSpc>
                <a:spcPts val="3913"/>
              </a:lnSpc>
              <a:buFont typeface="Arial"/>
              <a:buChar char="•"/>
            </a:pPr>
            <a:r>
              <a:rPr lang="en-US" sz="2070" b="1">
                <a:solidFill>
                  <a:srgbClr val="E3FFFF"/>
                </a:solidFill>
                <a:latin typeface="Montserrat Bold"/>
                <a:ea typeface="Montserrat Bold"/>
                <a:cs typeface="Montserrat Bold"/>
                <a:sym typeface="Montserrat Bold"/>
              </a:rPr>
              <a:t>Apa saja kendala yang dihadapi dalam implementasi sistem pembukuan kas kecil di lingkungan tersebut?</a:t>
            </a:r>
          </a:p>
        </p:txBody>
      </p:sp>
      <p:sp>
        <p:nvSpPr>
          <p:cNvPr id="21" name="TextBox 21"/>
          <p:cNvSpPr txBox="1"/>
          <p:nvPr/>
        </p:nvSpPr>
        <p:spPr>
          <a:xfrm>
            <a:off x="1239526" y="6750641"/>
            <a:ext cx="12290887" cy="946868"/>
          </a:xfrm>
          <a:prstGeom prst="rect">
            <a:avLst/>
          </a:prstGeom>
        </p:spPr>
        <p:txBody>
          <a:bodyPr lIns="0" tIns="0" rIns="0" bIns="0" rtlCol="0" anchor="t">
            <a:spAutoFit/>
          </a:bodyPr>
          <a:lstStyle/>
          <a:p>
            <a:pPr marL="454785" lvl="1" indent="-227393" algn="just">
              <a:lnSpc>
                <a:spcPts val="3981"/>
              </a:lnSpc>
              <a:buFont typeface="Arial"/>
              <a:buChar char="•"/>
            </a:pPr>
            <a:r>
              <a:rPr lang="en-US" sz="2106" b="1">
                <a:solidFill>
                  <a:srgbClr val="E3FFFF"/>
                </a:solidFill>
                <a:latin typeface="Montserrat Bold"/>
                <a:ea typeface="Montserrat Bold"/>
                <a:cs typeface="Montserrat Bold"/>
                <a:sym typeface="Montserrat Bold"/>
              </a:rPr>
              <a:t>Bagaimana strategi yang dapat diterapkan untuk meningkatkan efektivitas sistem pembukuan kas kecil guna mendukung efisiensi operasional?</a:t>
            </a: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FFF"/>
        </a:solidFill>
        <a:effectLst/>
      </p:bgPr>
    </p:bg>
    <p:spTree>
      <p:nvGrpSpPr>
        <p:cNvPr id="1" name=""/>
        <p:cNvGrpSpPr/>
        <p:nvPr/>
      </p:nvGrpSpPr>
      <p:grpSpPr>
        <a:xfrm>
          <a:off x="0" y="0"/>
          <a:ext cx="0" cy="0"/>
          <a:chOff x="0" y="0"/>
          <a:chExt cx="0" cy="0"/>
        </a:xfrm>
      </p:grpSpPr>
      <p:grpSp>
        <p:nvGrpSpPr>
          <p:cNvPr id="2" name="Group 2"/>
          <p:cNvGrpSpPr/>
          <p:nvPr/>
        </p:nvGrpSpPr>
        <p:grpSpPr>
          <a:xfrm>
            <a:off x="1337513" y="546775"/>
            <a:ext cx="15724733" cy="1201179"/>
            <a:chOff x="0" y="0"/>
            <a:chExt cx="4141494" cy="316360"/>
          </a:xfrm>
        </p:grpSpPr>
        <p:sp>
          <p:nvSpPr>
            <p:cNvPr id="3" name="Freeform 3"/>
            <p:cNvSpPr/>
            <p:nvPr/>
          </p:nvSpPr>
          <p:spPr>
            <a:xfrm>
              <a:off x="0" y="0"/>
              <a:ext cx="4141493" cy="316360"/>
            </a:xfrm>
            <a:custGeom>
              <a:avLst/>
              <a:gdLst/>
              <a:ahLst/>
              <a:cxnLst/>
              <a:rect l="l" t="t" r="r" b="b"/>
              <a:pathLst>
                <a:path w="4141493" h="316360">
                  <a:moveTo>
                    <a:pt x="25109" y="0"/>
                  </a:moveTo>
                  <a:lnTo>
                    <a:pt x="4116384" y="0"/>
                  </a:lnTo>
                  <a:cubicBezTo>
                    <a:pt x="4130251" y="0"/>
                    <a:pt x="4141493" y="11242"/>
                    <a:pt x="4141493" y="25109"/>
                  </a:cubicBezTo>
                  <a:lnTo>
                    <a:pt x="4141493" y="291250"/>
                  </a:lnTo>
                  <a:cubicBezTo>
                    <a:pt x="4141493" y="305118"/>
                    <a:pt x="4130251" y="316360"/>
                    <a:pt x="4116384" y="316360"/>
                  </a:cubicBezTo>
                  <a:lnTo>
                    <a:pt x="25109" y="316360"/>
                  </a:lnTo>
                  <a:cubicBezTo>
                    <a:pt x="11242" y="316360"/>
                    <a:pt x="0" y="305118"/>
                    <a:pt x="0" y="291250"/>
                  </a:cubicBezTo>
                  <a:lnTo>
                    <a:pt x="0" y="25109"/>
                  </a:lnTo>
                  <a:cubicBezTo>
                    <a:pt x="0" y="11242"/>
                    <a:pt x="11242" y="0"/>
                    <a:pt x="25109" y="0"/>
                  </a:cubicBezTo>
                  <a:close/>
                </a:path>
              </a:pathLst>
            </a:custGeom>
            <a:solidFill>
              <a:srgbClr val="2B3C56"/>
            </a:solidFill>
          </p:spPr>
        </p:sp>
        <p:sp>
          <p:nvSpPr>
            <p:cNvPr id="4" name="TextBox 4"/>
            <p:cNvSpPr txBox="1"/>
            <p:nvPr/>
          </p:nvSpPr>
          <p:spPr>
            <a:xfrm>
              <a:off x="0" y="-38100"/>
              <a:ext cx="4141494" cy="354460"/>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347701" y="9258300"/>
            <a:ext cx="18983401" cy="2174462"/>
          </a:xfrm>
          <a:custGeom>
            <a:avLst/>
            <a:gdLst/>
            <a:ahLst/>
            <a:cxnLst/>
            <a:rect l="l" t="t" r="r" b="b"/>
            <a:pathLst>
              <a:path w="18983401" h="2174462">
                <a:moveTo>
                  <a:pt x="0" y="0"/>
                </a:moveTo>
                <a:lnTo>
                  <a:pt x="18983402" y="0"/>
                </a:lnTo>
                <a:lnTo>
                  <a:pt x="18983402" y="2174462"/>
                </a:lnTo>
                <a:lnTo>
                  <a:pt x="0" y="21744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1015752" y="7092518"/>
            <a:ext cx="2993249" cy="2683040"/>
          </a:xfrm>
          <a:custGeom>
            <a:avLst/>
            <a:gdLst/>
            <a:ahLst/>
            <a:cxnLst/>
            <a:rect l="l" t="t" r="r" b="b"/>
            <a:pathLst>
              <a:path w="2993249" h="2683040">
                <a:moveTo>
                  <a:pt x="0" y="0"/>
                </a:moveTo>
                <a:lnTo>
                  <a:pt x="2993249" y="0"/>
                </a:lnTo>
                <a:lnTo>
                  <a:pt x="2993249" y="2683040"/>
                </a:lnTo>
                <a:lnTo>
                  <a:pt x="0" y="268304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flipH="1">
            <a:off x="14278999" y="7092518"/>
            <a:ext cx="2993249" cy="2683040"/>
          </a:xfrm>
          <a:custGeom>
            <a:avLst/>
            <a:gdLst/>
            <a:ahLst/>
            <a:cxnLst/>
            <a:rect l="l" t="t" r="r" b="b"/>
            <a:pathLst>
              <a:path w="2993249" h="2683040">
                <a:moveTo>
                  <a:pt x="2993249" y="0"/>
                </a:moveTo>
                <a:lnTo>
                  <a:pt x="0" y="0"/>
                </a:lnTo>
                <a:lnTo>
                  <a:pt x="0" y="2683040"/>
                </a:lnTo>
                <a:lnTo>
                  <a:pt x="2993249" y="2683040"/>
                </a:lnTo>
                <a:lnTo>
                  <a:pt x="2993249"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Freeform 8"/>
          <p:cNvSpPr/>
          <p:nvPr/>
        </p:nvSpPr>
        <p:spPr>
          <a:xfrm>
            <a:off x="-207465" y="0"/>
            <a:ext cx="4010060" cy="4114800"/>
          </a:xfrm>
          <a:custGeom>
            <a:avLst/>
            <a:gdLst/>
            <a:ahLst/>
            <a:cxnLst/>
            <a:rect l="l" t="t" r="r" b="b"/>
            <a:pathLst>
              <a:path w="4010060" h="4114800">
                <a:moveTo>
                  <a:pt x="0" y="0"/>
                </a:moveTo>
                <a:lnTo>
                  <a:pt x="4010060" y="0"/>
                </a:lnTo>
                <a:lnTo>
                  <a:pt x="401006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9" name="Freeform 9"/>
          <p:cNvSpPr/>
          <p:nvPr/>
        </p:nvSpPr>
        <p:spPr>
          <a:xfrm flipH="1">
            <a:off x="14485405" y="0"/>
            <a:ext cx="4010060" cy="4114800"/>
          </a:xfrm>
          <a:custGeom>
            <a:avLst/>
            <a:gdLst/>
            <a:ahLst/>
            <a:cxnLst/>
            <a:rect l="l" t="t" r="r" b="b"/>
            <a:pathLst>
              <a:path w="4010060" h="4114800">
                <a:moveTo>
                  <a:pt x="4010060" y="0"/>
                </a:moveTo>
                <a:lnTo>
                  <a:pt x="0" y="0"/>
                </a:lnTo>
                <a:lnTo>
                  <a:pt x="0" y="4114800"/>
                </a:lnTo>
                <a:lnTo>
                  <a:pt x="4010060" y="4114800"/>
                </a:lnTo>
                <a:lnTo>
                  <a:pt x="401006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0" name="TextBox 10"/>
          <p:cNvSpPr txBox="1"/>
          <p:nvPr/>
        </p:nvSpPr>
        <p:spPr>
          <a:xfrm>
            <a:off x="3726395" y="825794"/>
            <a:ext cx="10946971" cy="753149"/>
          </a:xfrm>
          <a:prstGeom prst="rect">
            <a:avLst/>
          </a:prstGeom>
        </p:spPr>
        <p:txBody>
          <a:bodyPr lIns="0" tIns="0" rIns="0" bIns="0" rtlCol="0" anchor="t">
            <a:spAutoFit/>
          </a:bodyPr>
          <a:lstStyle/>
          <a:p>
            <a:pPr algn="ctr">
              <a:lnSpc>
                <a:spcPts val="5833"/>
              </a:lnSpc>
            </a:pPr>
            <a:r>
              <a:rPr lang="en-US" sz="5303">
                <a:solidFill>
                  <a:srgbClr val="E3FFFF"/>
                </a:solidFill>
                <a:latin typeface="Anton"/>
                <a:ea typeface="Anton"/>
                <a:cs typeface="Anton"/>
                <a:sym typeface="Anton"/>
              </a:rPr>
              <a:t>TUJUAN PENELITIAN</a:t>
            </a:r>
          </a:p>
        </p:txBody>
      </p:sp>
      <p:grpSp>
        <p:nvGrpSpPr>
          <p:cNvPr id="11" name="Group 11"/>
          <p:cNvGrpSpPr/>
          <p:nvPr/>
        </p:nvGrpSpPr>
        <p:grpSpPr>
          <a:xfrm>
            <a:off x="1028700" y="2519479"/>
            <a:ext cx="4639390" cy="4082809"/>
            <a:chOff x="0" y="0"/>
            <a:chExt cx="1221897" cy="1075308"/>
          </a:xfrm>
        </p:grpSpPr>
        <p:sp>
          <p:nvSpPr>
            <p:cNvPr id="12" name="Freeform 12"/>
            <p:cNvSpPr/>
            <p:nvPr/>
          </p:nvSpPr>
          <p:spPr>
            <a:xfrm>
              <a:off x="0" y="0"/>
              <a:ext cx="1221897" cy="1075308"/>
            </a:xfrm>
            <a:custGeom>
              <a:avLst/>
              <a:gdLst/>
              <a:ahLst/>
              <a:cxnLst/>
              <a:rect l="l" t="t" r="r" b="b"/>
              <a:pathLst>
                <a:path w="1221897" h="1075308">
                  <a:moveTo>
                    <a:pt x="85106" y="0"/>
                  </a:moveTo>
                  <a:lnTo>
                    <a:pt x="1136791" y="0"/>
                  </a:lnTo>
                  <a:cubicBezTo>
                    <a:pt x="1159363" y="0"/>
                    <a:pt x="1181010" y="8966"/>
                    <a:pt x="1196970" y="24927"/>
                  </a:cubicBezTo>
                  <a:cubicBezTo>
                    <a:pt x="1212931" y="40887"/>
                    <a:pt x="1221897" y="62534"/>
                    <a:pt x="1221897" y="85106"/>
                  </a:cubicBezTo>
                  <a:lnTo>
                    <a:pt x="1221897" y="990202"/>
                  </a:lnTo>
                  <a:cubicBezTo>
                    <a:pt x="1221897" y="1037205"/>
                    <a:pt x="1183794" y="1075308"/>
                    <a:pt x="1136791" y="1075308"/>
                  </a:cubicBezTo>
                  <a:lnTo>
                    <a:pt x="85106" y="1075308"/>
                  </a:lnTo>
                  <a:cubicBezTo>
                    <a:pt x="38103" y="1075308"/>
                    <a:pt x="0" y="1037205"/>
                    <a:pt x="0" y="990202"/>
                  </a:cubicBezTo>
                  <a:lnTo>
                    <a:pt x="0" y="85106"/>
                  </a:lnTo>
                  <a:cubicBezTo>
                    <a:pt x="0" y="38103"/>
                    <a:pt x="38103" y="0"/>
                    <a:pt x="85106" y="0"/>
                  </a:cubicBezTo>
                  <a:close/>
                </a:path>
              </a:pathLst>
            </a:custGeom>
            <a:solidFill>
              <a:srgbClr val="2B3C56"/>
            </a:solidFill>
          </p:spPr>
        </p:sp>
        <p:sp>
          <p:nvSpPr>
            <p:cNvPr id="13" name="TextBox 13"/>
            <p:cNvSpPr txBox="1"/>
            <p:nvPr/>
          </p:nvSpPr>
          <p:spPr>
            <a:xfrm>
              <a:off x="0" y="-38100"/>
              <a:ext cx="1221897" cy="1113408"/>
            </a:xfrm>
            <a:prstGeom prst="rect">
              <a:avLst/>
            </a:prstGeom>
          </p:spPr>
          <p:txBody>
            <a:bodyPr lIns="50800" tIns="50800" rIns="50800" bIns="50800" rtlCol="0" anchor="ctr"/>
            <a:lstStyle/>
            <a:p>
              <a:pPr algn="ctr">
                <a:lnSpc>
                  <a:spcPts val="3359"/>
                </a:lnSpc>
              </a:pPr>
              <a:r>
                <a:rPr lang="en-US" sz="2399" b="1">
                  <a:solidFill>
                    <a:srgbClr val="E3FFFF"/>
                  </a:solidFill>
                  <a:latin typeface="Open Sans Bold"/>
                  <a:ea typeface="Open Sans Bold"/>
                  <a:cs typeface="Open Sans Bold"/>
                  <a:sym typeface="Open Sans Bold"/>
                </a:rPr>
                <a:t>Menganalisis peran sistem pembukuan kas kecil dalam meningkatkan efisiensi operasional pada Staff Ahli Administrasi Keuangan DPD RI.</a:t>
              </a:r>
            </a:p>
          </p:txBody>
        </p:sp>
      </p:grpSp>
      <p:grpSp>
        <p:nvGrpSpPr>
          <p:cNvPr id="14" name="Group 14"/>
          <p:cNvGrpSpPr/>
          <p:nvPr/>
        </p:nvGrpSpPr>
        <p:grpSpPr>
          <a:xfrm>
            <a:off x="7011115" y="3525747"/>
            <a:ext cx="4264156" cy="4114800"/>
            <a:chOff x="0" y="0"/>
            <a:chExt cx="1123070" cy="1083733"/>
          </a:xfrm>
        </p:grpSpPr>
        <p:sp>
          <p:nvSpPr>
            <p:cNvPr id="15" name="Freeform 15"/>
            <p:cNvSpPr/>
            <p:nvPr/>
          </p:nvSpPr>
          <p:spPr>
            <a:xfrm>
              <a:off x="0" y="0"/>
              <a:ext cx="1123070" cy="1083733"/>
            </a:xfrm>
            <a:custGeom>
              <a:avLst/>
              <a:gdLst/>
              <a:ahLst/>
              <a:cxnLst/>
              <a:rect l="l" t="t" r="r" b="b"/>
              <a:pathLst>
                <a:path w="1123070" h="1083733">
                  <a:moveTo>
                    <a:pt x="92595" y="0"/>
                  </a:moveTo>
                  <a:lnTo>
                    <a:pt x="1030475" y="0"/>
                  </a:lnTo>
                  <a:cubicBezTo>
                    <a:pt x="1081614" y="0"/>
                    <a:pt x="1123070" y="41456"/>
                    <a:pt x="1123070" y="92595"/>
                  </a:cubicBezTo>
                  <a:lnTo>
                    <a:pt x="1123070" y="991139"/>
                  </a:lnTo>
                  <a:cubicBezTo>
                    <a:pt x="1123070" y="1015696"/>
                    <a:pt x="1113314" y="1039248"/>
                    <a:pt x="1095949" y="1056613"/>
                  </a:cubicBezTo>
                  <a:cubicBezTo>
                    <a:pt x="1078585" y="1073978"/>
                    <a:pt x="1055033" y="1083733"/>
                    <a:pt x="1030475" y="1083733"/>
                  </a:cubicBezTo>
                  <a:lnTo>
                    <a:pt x="92595" y="1083733"/>
                  </a:lnTo>
                  <a:cubicBezTo>
                    <a:pt x="41456" y="1083733"/>
                    <a:pt x="0" y="1042277"/>
                    <a:pt x="0" y="991139"/>
                  </a:cubicBezTo>
                  <a:lnTo>
                    <a:pt x="0" y="92595"/>
                  </a:lnTo>
                  <a:cubicBezTo>
                    <a:pt x="0" y="41456"/>
                    <a:pt x="41456" y="0"/>
                    <a:pt x="92595" y="0"/>
                  </a:cubicBezTo>
                  <a:close/>
                </a:path>
              </a:pathLst>
            </a:custGeom>
            <a:solidFill>
              <a:srgbClr val="2B3C56"/>
            </a:solidFill>
          </p:spPr>
        </p:sp>
        <p:sp>
          <p:nvSpPr>
            <p:cNvPr id="16" name="TextBox 16"/>
            <p:cNvSpPr txBox="1"/>
            <p:nvPr/>
          </p:nvSpPr>
          <p:spPr>
            <a:xfrm>
              <a:off x="0" y="-38100"/>
              <a:ext cx="1123070" cy="1121833"/>
            </a:xfrm>
            <a:prstGeom prst="rect">
              <a:avLst/>
            </a:prstGeom>
          </p:spPr>
          <p:txBody>
            <a:bodyPr lIns="50800" tIns="50800" rIns="50800" bIns="50800" rtlCol="0" anchor="ctr"/>
            <a:lstStyle/>
            <a:p>
              <a:pPr algn="ctr">
                <a:lnSpc>
                  <a:spcPts val="3359"/>
                </a:lnSpc>
              </a:pPr>
              <a:r>
                <a:rPr lang="en-US" sz="2399" b="1">
                  <a:solidFill>
                    <a:srgbClr val="E3FFFF"/>
                  </a:solidFill>
                  <a:latin typeface="Open Sans Bold"/>
                  <a:ea typeface="Open Sans Bold"/>
                  <a:cs typeface="Open Sans Bold"/>
                  <a:sym typeface="Open Sans Bold"/>
                </a:rPr>
                <a:t>Mengidentifikasi kendala-kendala yang dihadapi dalam penerapan sistem pembukuan kas kecil.</a:t>
              </a:r>
            </a:p>
          </p:txBody>
        </p:sp>
      </p:grpSp>
      <p:grpSp>
        <p:nvGrpSpPr>
          <p:cNvPr id="17" name="Group 17"/>
          <p:cNvGrpSpPr/>
          <p:nvPr/>
        </p:nvGrpSpPr>
        <p:grpSpPr>
          <a:xfrm>
            <a:off x="12617488" y="4319238"/>
            <a:ext cx="4264156" cy="4114800"/>
            <a:chOff x="0" y="0"/>
            <a:chExt cx="1123070" cy="1083733"/>
          </a:xfrm>
        </p:grpSpPr>
        <p:sp>
          <p:nvSpPr>
            <p:cNvPr id="18" name="Freeform 18"/>
            <p:cNvSpPr/>
            <p:nvPr/>
          </p:nvSpPr>
          <p:spPr>
            <a:xfrm>
              <a:off x="0" y="0"/>
              <a:ext cx="1123070" cy="1083733"/>
            </a:xfrm>
            <a:custGeom>
              <a:avLst/>
              <a:gdLst/>
              <a:ahLst/>
              <a:cxnLst/>
              <a:rect l="l" t="t" r="r" b="b"/>
              <a:pathLst>
                <a:path w="1123070" h="1083733">
                  <a:moveTo>
                    <a:pt x="92595" y="0"/>
                  </a:moveTo>
                  <a:lnTo>
                    <a:pt x="1030475" y="0"/>
                  </a:lnTo>
                  <a:cubicBezTo>
                    <a:pt x="1081614" y="0"/>
                    <a:pt x="1123070" y="41456"/>
                    <a:pt x="1123070" y="92595"/>
                  </a:cubicBezTo>
                  <a:lnTo>
                    <a:pt x="1123070" y="991139"/>
                  </a:lnTo>
                  <a:cubicBezTo>
                    <a:pt x="1123070" y="1015696"/>
                    <a:pt x="1113314" y="1039248"/>
                    <a:pt x="1095949" y="1056613"/>
                  </a:cubicBezTo>
                  <a:cubicBezTo>
                    <a:pt x="1078585" y="1073978"/>
                    <a:pt x="1055033" y="1083733"/>
                    <a:pt x="1030475" y="1083733"/>
                  </a:cubicBezTo>
                  <a:lnTo>
                    <a:pt x="92595" y="1083733"/>
                  </a:lnTo>
                  <a:cubicBezTo>
                    <a:pt x="41456" y="1083733"/>
                    <a:pt x="0" y="1042277"/>
                    <a:pt x="0" y="991139"/>
                  </a:cubicBezTo>
                  <a:lnTo>
                    <a:pt x="0" y="92595"/>
                  </a:lnTo>
                  <a:cubicBezTo>
                    <a:pt x="0" y="41456"/>
                    <a:pt x="41456" y="0"/>
                    <a:pt x="92595" y="0"/>
                  </a:cubicBezTo>
                  <a:close/>
                </a:path>
              </a:pathLst>
            </a:custGeom>
            <a:solidFill>
              <a:srgbClr val="2B3C56"/>
            </a:solidFill>
          </p:spPr>
        </p:sp>
        <p:sp>
          <p:nvSpPr>
            <p:cNvPr id="19" name="TextBox 19"/>
            <p:cNvSpPr txBox="1"/>
            <p:nvPr/>
          </p:nvSpPr>
          <p:spPr>
            <a:xfrm>
              <a:off x="0" y="-38100"/>
              <a:ext cx="1123070" cy="1121833"/>
            </a:xfrm>
            <a:prstGeom prst="rect">
              <a:avLst/>
            </a:prstGeom>
          </p:spPr>
          <p:txBody>
            <a:bodyPr lIns="50800" tIns="50800" rIns="50800" bIns="50800" rtlCol="0" anchor="ctr"/>
            <a:lstStyle/>
            <a:p>
              <a:pPr algn="ctr">
                <a:lnSpc>
                  <a:spcPts val="3359"/>
                </a:lnSpc>
              </a:pPr>
              <a:r>
                <a:rPr lang="en-US" sz="2399" b="1">
                  <a:solidFill>
                    <a:srgbClr val="E3FFFF"/>
                  </a:solidFill>
                  <a:latin typeface="Open Sans Bold"/>
                  <a:ea typeface="Open Sans Bold"/>
                  <a:cs typeface="Open Sans Bold"/>
                  <a:sym typeface="Open Sans Bold"/>
                </a:rPr>
                <a:t>Merumuskan rekomendasi strategi untuk mengoptimalkan sistem pembukuan kas kecil guna mendukung efisiensi operasional.</a:t>
              </a:r>
            </a:p>
          </p:txBody>
        </p:sp>
      </p:grpSp>
      <p:sp>
        <p:nvSpPr>
          <p:cNvPr id="20" name="TextBox 20"/>
          <p:cNvSpPr txBox="1"/>
          <p:nvPr/>
        </p:nvSpPr>
        <p:spPr>
          <a:xfrm>
            <a:off x="3253572" y="2443279"/>
            <a:ext cx="291701" cy="676670"/>
          </a:xfrm>
          <a:prstGeom prst="rect">
            <a:avLst/>
          </a:prstGeom>
        </p:spPr>
        <p:txBody>
          <a:bodyPr lIns="0" tIns="0" rIns="0" bIns="0" rtlCol="0" anchor="t">
            <a:spAutoFit/>
          </a:bodyPr>
          <a:lstStyle/>
          <a:p>
            <a:pPr algn="ctr">
              <a:lnSpc>
                <a:spcPts val="5633"/>
              </a:lnSpc>
              <a:spcBef>
                <a:spcPct val="0"/>
              </a:spcBef>
            </a:pPr>
            <a:r>
              <a:rPr lang="en-US" sz="4023" b="1">
                <a:solidFill>
                  <a:srgbClr val="E3FFFF"/>
                </a:solidFill>
                <a:latin typeface="Open Sans Bold"/>
                <a:ea typeface="Open Sans Bold"/>
                <a:cs typeface="Open Sans Bold"/>
                <a:sym typeface="Open Sans Bold"/>
              </a:rPr>
              <a:t>1</a:t>
            </a:r>
          </a:p>
        </p:txBody>
      </p:sp>
      <p:sp>
        <p:nvSpPr>
          <p:cNvPr id="21" name="TextBox 21"/>
          <p:cNvSpPr txBox="1"/>
          <p:nvPr/>
        </p:nvSpPr>
        <p:spPr>
          <a:xfrm>
            <a:off x="8984379" y="3642568"/>
            <a:ext cx="291701" cy="676670"/>
          </a:xfrm>
          <a:prstGeom prst="rect">
            <a:avLst/>
          </a:prstGeom>
        </p:spPr>
        <p:txBody>
          <a:bodyPr lIns="0" tIns="0" rIns="0" bIns="0" rtlCol="0" anchor="t">
            <a:spAutoFit/>
          </a:bodyPr>
          <a:lstStyle/>
          <a:p>
            <a:pPr algn="ctr">
              <a:lnSpc>
                <a:spcPts val="5633"/>
              </a:lnSpc>
              <a:spcBef>
                <a:spcPct val="0"/>
              </a:spcBef>
            </a:pPr>
            <a:r>
              <a:rPr lang="en-US" sz="4023" b="1">
                <a:solidFill>
                  <a:srgbClr val="E3FFFF"/>
                </a:solidFill>
                <a:latin typeface="Open Sans Bold"/>
                <a:ea typeface="Open Sans Bold"/>
                <a:cs typeface="Open Sans Bold"/>
                <a:sym typeface="Open Sans Bold"/>
              </a:rPr>
              <a:t>2</a:t>
            </a:r>
          </a:p>
        </p:txBody>
      </p:sp>
      <p:sp>
        <p:nvSpPr>
          <p:cNvPr id="22" name="TextBox 22"/>
          <p:cNvSpPr txBox="1"/>
          <p:nvPr/>
        </p:nvSpPr>
        <p:spPr>
          <a:xfrm>
            <a:off x="14603715" y="4243038"/>
            <a:ext cx="291701" cy="676670"/>
          </a:xfrm>
          <a:prstGeom prst="rect">
            <a:avLst/>
          </a:prstGeom>
        </p:spPr>
        <p:txBody>
          <a:bodyPr lIns="0" tIns="0" rIns="0" bIns="0" rtlCol="0" anchor="t">
            <a:spAutoFit/>
          </a:bodyPr>
          <a:lstStyle/>
          <a:p>
            <a:pPr algn="ctr">
              <a:lnSpc>
                <a:spcPts val="5633"/>
              </a:lnSpc>
              <a:spcBef>
                <a:spcPct val="0"/>
              </a:spcBef>
            </a:pPr>
            <a:r>
              <a:rPr lang="en-US" sz="4023" b="1">
                <a:solidFill>
                  <a:srgbClr val="E3FFFF"/>
                </a:solidFill>
                <a:latin typeface="Open Sans Bold"/>
                <a:ea typeface="Open Sans Bold"/>
                <a:cs typeface="Open Sans Bold"/>
                <a:sym typeface="Open Sans Bold"/>
              </a:rPr>
              <a:t>3</a:t>
            </a: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FFF"/>
        </a:solidFill>
        <a:effectLst/>
      </p:bgPr>
    </p:bg>
    <p:spTree>
      <p:nvGrpSpPr>
        <p:cNvPr id="1" name=""/>
        <p:cNvGrpSpPr/>
        <p:nvPr/>
      </p:nvGrpSpPr>
      <p:grpSpPr>
        <a:xfrm>
          <a:off x="0" y="0"/>
          <a:ext cx="0" cy="0"/>
          <a:chOff x="0" y="0"/>
          <a:chExt cx="0" cy="0"/>
        </a:xfrm>
      </p:grpSpPr>
      <p:grpSp>
        <p:nvGrpSpPr>
          <p:cNvPr id="2" name="Group 2"/>
          <p:cNvGrpSpPr/>
          <p:nvPr/>
        </p:nvGrpSpPr>
        <p:grpSpPr>
          <a:xfrm>
            <a:off x="811390" y="285321"/>
            <a:ext cx="5105269" cy="1067219"/>
            <a:chOff x="0" y="0"/>
            <a:chExt cx="1344598" cy="281078"/>
          </a:xfrm>
        </p:grpSpPr>
        <p:sp>
          <p:nvSpPr>
            <p:cNvPr id="3" name="Freeform 3"/>
            <p:cNvSpPr/>
            <p:nvPr/>
          </p:nvSpPr>
          <p:spPr>
            <a:xfrm>
              <a:off x="0" y="0"/>
              <a:ext cx="1344598" cy="281078"/>
            </a:xfrm>
            <a:custGeom>
              <a:avLst/>
              <a:gdLst/>
              <a:ahLst/>
              <a:cxnLst/>
              <a:rect l="l" t="t" r="r" b="b"/>
              <a:pathLst>
                <a:path w="1344598" h="281078">
                  <a:moveTo>
                    <a:pt x="77339" y="0"/>
                  </a:moveTo>
                  <a:lnTo>
                    <a:pt x="1267258" y="0"/>
                  </a:lnTo>
                  <a:cubicBezTo>
                    <a:pt x="1309972" y="0"/>
                    <a:pt x="1344598" y="34626"/>
                    <a:pt x="1344598" y="77339"/>
                  </a:cubicBezTo>
                  <a:lnTo>
                    <a:pt x="1344598" y="203739"/>
                  </a:lnTo>
                  <a:cubicBezTo>
                    <a:pt x="1344598" y="224251"/>
                    <a:pt x="1336449" y="243922"/>
                    <a:pt x="1321945" y="258426"/>
                  </a:cubicBezTo>
                  <a:cubicBezTo>
                    <a:pt x="1307442" y="272930"/>
                    <a:pt x="1287770" y="281078"/>
                    <a:pt x="1267258" y="281078"/>
                  </a:cubicBezTo>
                  <a:lnTo>
                    <a:pt x="77339" y="281078"/>
                  </a:lnTo>
                  <a:cubicBezTo>
                    <a:pt x="56828" y="281078"/>
                    <a:pt x="37156" y="272930"/>
                    <a:pt x="22652" y="258426"/>
                  </a:cubicBezTo>
                  <a:cubicBezTo>
                    <a:pt x="8148" y="243922"/>
                    <a:pt x="0" y="224251"/>
                    <a:pt x="0" y="203739"/>
                  </a:cubicBezTo>
                  <a:lnTo>
                    <a:pt x="0" y="77339"/>
                  </a:lnTo>
                  <a:cubicBezTo>
                    <a:pt x="0" y="56828"/>
                    <a:pt x="8148" y="37156"/>
                    <a:pt x="22652" y="22652"/>
                  </a:cubicBezTo>
                  <a:cubicBezTo>
                    <a:pt x="37156" y="8148"/>
                    <a:pt x="56828" y="0"/>
                    <a:pt x="77339" y="0"/>
                  </a:cubicBezTo>
                  <a:close/>
                </a:path>
              </a:pathLst>
            </a:custGeom>
            <a:solidFill>
              <a:srgbClr val="2B3C56"/>
            </a:solidFill>
          </p:spPr>
        </p:sp>
        <p:sp>
          <p:nvSpPr>
            <p:cNvPr id="4" name="TextBox 4"/>
            <p:cNvSpPr txBox="1"/>
            <p:nvPr/>
          </p:nvSpPr>
          <p:spPr>
            <a:xfrm>
              <a:off x="0" y="-38100"/>
              <a:ext cx="1344598" cy="319178"/>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433426" y="7921520"/>
            <a:ext cx="1059575" cy="1003706"/>
          </a:xfrm>
          <a:custGeom>
            <a:avLst/>
            <a:gdLst/>
            <a:ahLst/>
            <a:cxnLst/>
            <a:rect l="l" t="t" r="r" b="b"/>
            <a:pathLst>
              <a:path w="1059575" h="1003706">
                <a:moveTo>
                  <a:pt x="0" y="0"/>
                </a:moveTo>
                <a:lnTo>
                  <a:pt x="1059574" y="0"/>
                </a:lnTo>
                <a:lnTo>
                  <a:pt x="1059574" y="1003707"/>
                </a:lnTo>
                <a:lnTo>
                  <a:pt x="0" y="100370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flipH="1">
            <a:off x="11745972" y="6917814"/>
            <a:ext cx="1059575" cy="1003706"/>
          </a:xfrm>
          <a:custGeom>
            <a:avLst/>
            <a:gdLst/>
            <a:ahLst/>
            <a:cxnLst/>
            <a:rect l="l" t="t" r="r" b="b"/>
            <a:pathLst>
              <a:path w="1059575" h="1003706">
                <a:moveTo>
                  <a:pt x="1059574" y="0"/>
                </a:moveTo>
                <a:lnTo>
                  <a:pt x="0" y="0"/>
                </a:lnTo>
                <a:lnTo>
                  <a:pt x="0" y="1003706"/>
                </a:lnTo>
                <a:lnTo>
                  <a:pt x="1059574" y="1003706"/>
                </a:lnTo>
                <a:lnTo>
                  <a:pt x="1059574"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7" name="Freeform 7"/>
          <p:cNvSpPr/>
          <p:nvPr/>
        </p:nvSpPr>
        <p:spPr>
          <a:xfrm>
            <a:off x="-347701" y="9258300"/>
            <a:ext cx="18983401" cy="2174462"/>
          </a:xfrm>
          <a:custGeom>
            <a:avLst/>
            <a:gdLst/>
            <a:ahLst/>
            <a:cxnLst/>
            <a:rect l="l" t="t" r="r" b="b"/>
            <a:pathLst>
              <a:path w="18983401" h="2174462">
                <a:moveTo>
                  <a:pt x="0" y="0"/>
                </a:moveTo>
                <a:lnTo>
                  <a:pt x="18983402" y="0"/>
                </a:lnTo>
                <a:lnTo>
                  <a:pt x="18983402" y="2174462"/>
                </a:lnTo>
                <a:lnTo>
                  <a:pt x="0" y="21744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Freeform 8"/>
          <p:cNvSpPr/>
          <p:nvPr/>
        </p:nvSpPr>
        <p:spPr>
          <a:xfrm>
            <a:off x="14212839" y="8021943"/>
            <a:ext cx="3360353" cy="1946205"/>
          </a:xfrm>
          <a:custGeom>
            <a:avLst/>
            <a:gdLst/>
            <a:ahLst/>
            <a:cxnLst/>
            <a:rect l="l" t="t" r="r" b="b"/>
            <a:pathLst>
              <a:path w="3360353" h="1946205">
                <a:moveTo>
                  <a:pt x="0" y="0"/>
                </a:moveTo>
                <a:lnTo>
                  <a:pt x="3360353" y="0"/>
                </a:lnTo>
                <a:lnTo>
                  <a:pt x="3360353" y="1946204"/>
                </a:lnTo>
                <a:lnTo>
                  <a:pt x="0" y="1946204"/>
                </a:lnTo>
                <a:lnTo>
                  <a:pt x="0" y="0"/>
                </a:lnTo>
                <a:close/>
              </a:path>
            </a:pathLst>
          </a:custGeom>
          <a:blipFill>
            <a:blip r:embed="rId6"/>
            <a:stretch>
              <a:fillRect/>
            </a:stretch>
          </a:blipFill>
        </p:spPr>
      </p:sp>
      <p:sp>
        <p:nvSpPr>
          <p:cNvPr id="9" name="TextBox 9"/>
          <p:cNvSpPr txBox="1"/>
          <p:nvPr/>
        </p:nvSpPr>
        <p:spPr>
          <a:xfrm>
            <a:off x="0" y="513889"/>
            <a:ext cx="6663565" cy="690919"/>
          </a:xfrm>
          <a:prstGeom prst="rect">
            <a:avLst/>
          </a:prstGeom>
        </p:spPr>
        <p:txBody>
          <a:bodyPr lIns="0" tIns="0" rIns="0" bIns="0" rtlCol="0" anchor="t">
            <a:spAutoFit/>
          </a:bodyPr>
          <a:lstStyle/>
          <a:p>
            <a:pPr algn="ctr">
              <a:lnSpc>
                <a:spcPts val="5393"/>
              </a:lnSpc>
            </a:pPr>
            <a:r>
              <a:rPr lang="en-US" sz="4903">
                <a:solidFill>
                  <a:srgbClr val="E3FFFF"/>
                </a:solidFill>
                <a:latin typeface="Anton"/>
                <a:ea typeface="Anton"/>
                <a:cs typeface="Anton"/>
                <a:sym typeface="Anton"/>
              </a:rPr>
              <a:t>TINJAUAN PUSTAKA</a:t>
            </a:r>
          </a:p>
        </p:txBody>
      </p:sp>
      <p:sp>
        <p:nvSpPr>
          <p:cNvPr id="10" name="Freeform 10"/>
          <p:cNvSpPr/>
          <p:nvPr/>
        </p:nvSpPr>
        <p:spPr>
          <a:xfrm flipH="1">
            <a:off x="14485405" y="0"/>
            <a:ext cx="4010060" cy="4114800"/>
          </a:xfrm>
          <a:custGeom>
            <a:avLst/>
            <a:gdLst/>
            <a:ahLst/>
            <a:cxnLst/>
            <a:rect l="l" t="t" r="r" b="b"/>
            <a:pathLst>
              <a:path w="4010060" h="4114800">
                <a:moveTo>
                  <a:pt x="4010060" y="0"/>
                </a:moveTo>
                <a:lnTo>
                  <a:pt x="0" y="0"/>
                </a:lnTo>
                <a:lnTo>
                  <a:pt x="0" y="4114800"/>
                </a:lnTo>
                <a:lnTo>
                  <a:pt x="4010060" y="4114800"/>
                </a:lnTo>
                <a:lnTo>
                  <a:pt x="401006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1" name="TextBox 11"/>
          <p:cNvSpPr txBox="1"/>
          <p:nvPr/>
        </p:nvSpPr>
        <p:spPr>
          <a:xfrm>
            <a:off x="1963213" y="1889760"/>
            <a:ext cx="5531725" cy="3253740"/>
          </a:xfrm>
          <a:prstGeom prst="rect">
            <a:avLst/>
          </a:prstGeom>
        </p:spPr>
        <p:txBody>
          <a:bodyPr lIns="0" tIns="0" rIns="0" bIns="0" rtlCol="0" anchor="t">
            <a:spAutoFit/>
          </a:bodyPr>
          <a:lstStyle/>
          <a:p>
            <a:pPr algn="l">
              <a:lnSpc>
                <a:spcPts val="3639"/>
              </a:lnSpc>
              <a:spcBef>
                <a:spcPct val="0"/>
              </a:spcBef>
            </a:pPr>
            <a:r>
              <a:rPr lang="en-US" sz="2599" b="1">
                <a:solidFill>
                  <a:srgbClr val="000000"/>
                </a:solidFill>
                <a:latin typeface="Open Sans Bold"/>
                <a:ea typeface="Open Sans Bold"/>
                <a:cs typeface="Open Sans Bold"/>
                <a:sym typeface="Open Sans Bold"/>
              </a:rPr>
              <a:t>1. Teori Pengelolaan Kas Kecil</a:t>
            </a:r>
          </a:p>
          <a:p>
            <a:pPr algn="ctr">
              <a:lnSpc>
                <a:spcPts val="3639"/>
              </a:lnSpc>
              <a:spcBef>
                <a:spcPct val="0"/>
              </a:spcBef>
            </a:pPr>
            <a:endParaRPr lang="en-US" sz="2599" b="1">
              <a:solidFill>
                <a:srgbClr val="000000"/>
              </a:solidFill>
              <a:latin typeface="Open Sans Bold"/>
              <a:ea typeface="Open Sans Bold"/>
              <a:cs typeface="Open Sans Bold"/>
              <a:sym typeface="Open Sans Bold"/>
            </a:endParaRPr>
          </a:p>
          <a:p>
            <a:pPr algn="just">
              <a:lnSpc>
                <a:spcPts val="3079"/>
              </a:lnSpc>
              <a:spcBef>
                <a:spcPct val="0"/>
              </a:spcBef>
            </a:pPr>
            <a:r>
              <a:rPr lang="en-US" sz="2199">
                <a:solidFill>
                  <a:srgbClr val="000000"/>
                </a:solidFill>
                <a:latin typeface="Open Sans"/>
                <a:ea typeface="Open Sans"/>
                <a:cs typeface="Open Sans"/>
                <a:sym typeface="Open Sans"/>
              </a:rPr>
              <a:t>      Kas kecil (petty cash) adalah dana yang disediakan untuk membiayai transaksi keuangan berskala kecil yang bersifat rutin, seperti pembelian alat tulis kantor, biaya transportasi, atau kebutuhan administrasi lainnya (Mulyadi, 2016).</a:t>
            </a:r>
          </a:p>
        </p:txBody>
      </p:sp>
      <p:sp>
        <p:nvSpPr>
          <p:cNvPr id="12" name="TextBox 12"/>
          <p:cNvSpPr txBox="1"/>
          <p:nvPr/>
        </p:nvSpPr>
        <p:spPr>
          <a:xfrm>
            <a:off x="10361291" y="2994955"/>
            <a:ext cx="5531725" cy="2910840"/>
          </a:xfrm>
          <a:prstGeom prst="rect">
            <a:avLst/>
          </a:prstGeom>
        </p:spPr>
        <p:txBody>
          <a:bodyPr lIns="0" tIns="0" rIns="0" bIns="0" rtlCol="0" anchor="t">
            <a:spAutoFit/>
          </a:bodyPr>
          <a:lstStyle/>
          <a:p>
            <a:pPr algn="just">
              <a:lnSpc>
                <a:spcPts val="3359"/>
              </a:lnSpc>
            </a:pPr>
            <a:r>
              <a:rPr lang="en-US" sz="2399" b="1">
                <a:solidFill>
                  <a:srgbClr val="000000"/>
                </a:solidFill>
                <a:latin typeface="Open Sans Bold"/>
                <a:ea typeface="Open Sans Bold"/>
                <a:cs typeface="Open Sans Bold"/>
                <a:sym typeface="Open Sans Bold"/>
              </a:rPr>
              <a:t>2. Teori Efisiensi operasional </a:t>
            </a:r>
          </a:p>
          <a:p>
            <a:pPr algn="just">
              <a:lnSpc>
                <a:spcPts val="3359"/>
              </a:lnSpc>
            </a:pPr>
            <a:endParaRPr lang="en-US" sz="2399" b="1">
              <a:solidFill>
                <a:srgbClr val="000000"/>
              </a:solidFill>
              <a:latin typeface="Open Sans Bold"/>
              <a:ea typeface="Open Sans Bold"/>
              <a:cs typeface="Open Sans Bold"/>
              <a:sym typeface="Open Sans Bold"/>
            </a:endParaRPr>
          </a:p>
          <a:p>
            <a:pPr algn="just">
              <a:lnSpc>
                <a:spcPts val="3359"/>
              </a:lnSpc>
              <a:spcBef>
                <a:spcPct val="0"/>
              </a:spcBef>
            </a:pPr>
            <a:r>
              <a:rPr lang="en-US" sz="2399">
                <a:solidFill>
                  <a:srgbClr val="000000"/>
                </a:solidFill>
                <a:latin typeface="Open Sans"/>
                <a:ea typeface="Open Sans"/>
                <a:cs typeface="Open Sans"/>
                <a:sym typeface="Open Sans"/>
              </a:rPr>
              <a:t> Kemampuan organisasi untuk mencapai tujuan dengan menggunakan sumber daya secara optimal, baik dari segi waktu, biaya, maupun tenaga (Slack et al., 2016)</a:t>
            </a:r>
          </a:p>
        </p:txBody>
      </p:sp>
      <p:sp>
        <p:nvSpPr>
          <p:cNvPr id="13" name="TextBox 13"/>
          <p:cNvSpPr txBox="1"/>
          <p:nvPr/>
        </p:nvSpPr>
        <p:spPr>
          <a:xfrm>
            <a:off x="4438650" y="6147917"/>
            <a:ext cx="5897621" cy="3110383"/>
          </a:xfrm>
          <a:prstGeom prst="rect">
            <a:avLst/>
          </a:prstGeom>
        </p:spPr>
        <p:txBody>
          <a:bodyPr lIns="0" tIns="0" rIns="0" bIns="0" rtlCol="0" anchor="t">
            <a:spAutoFit/>
          </a:bodyPr>
          <a:lstStyle/>
          <a:p>
            <a:pPr algn="just">
              <a:lnSpc>
                <a:spcPts val="3582"/>
              </a:lnSpc>
            </a:pPr>
            <a:r>
              <a:rPr lang="en-US" sz="2558" b="1">
                <a:solidFill>
                  <a:srgbClr val="000000"/>
                </a:solidFill>
                <a:latin typeface="Open Sans Bold"/>
                <a:ea typeface="Open Sans Bold"/>
                <a:cs typeface="Open Sans Bold"/>
                <a:sym typeface="Open Sans Bold"/>
              </a:rPr>
              <a:t>3. Teori Pengendalian internal</a:t>
            </a:r>
            <a:r>
              <a:rPr lang="en-US" sz="2558">
                <a:solidFill>
                  <a:srgbClr val="000000"/>
                </a:solidFill>
                <a:latin typeface="Open Sans"/>
                <a:ea typeface="Open Sans"/>
                <a:cs typeface="Open Sans"/>
                <a:sym typeface="Open Sans"/>
              </a:rPr>
              <a:t> </a:t>
            </a:r>
          </a:p>
          <a:p>
            <a:pPr algn="just">
              <a:lnSpc>
                <a:spcPts val="3582"/>
              </a:lnSpc>
            </a:pPr>
            <a:endParaRPr lang="en-US" sz="2558">
              <a:solidFill>
                <a:srgbClr val="000000"/>
              </a:solidFill>
              <a:latin typeface="Open Sans"/>
              <a:ea typeface="Open Sans"/>
              <a:cs typeface="Open Sans"/>
              <a:sym typeface="Open Sans"/>
            </a:endParaRPr>
          </a:p>
          <a:p>
            <a:pPr algn="just">
              <a:lnSpc>
                <a:spcPts val="3582"/>
              </a:lnSpc>
              <a:spcBef>
                <a:spcPct val="0"/>
              </a:spcBef>
            </a:pPr>
            <a:r>
              <a:rPr lang="en-US" sz="2558">
                <a:solidFill>
                  <a:srgbClr val="000000"/>
                </a:solidFill>
                <a:latin typeface="Open Sans"/>
                <a:ea typeface="Open Sans"/>
                <a:cs typeface="Open Sans"/>
                <a:sym typeface="Open Sans"/>
              </a:rPr>
              <a:t>  Serangkaian prosedur yang dirancang untuk melindungi aset, memastikan keandalan laporan keuangan, dan mematuhi regulasi (COSO, 2013)</a:t>
            </a: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FFF"/>
        </a:solidFill>
        <a:effectLst/>
      </p:bgPr>
    </p:bg>
    <p:spTree>
      <p:nvGrpSpPr>
        <p:cNvPr id="1" name=""/>
        <p:cNvGrpSpPr/>
        <p:nvPr/>
      </p:nvGrpSpPr>
      <p:grpSpPr>
        <a:xfrm>
          <a:off x="0" y="0"/>
          <a:ext cx="0" cy="0"/>
          <a:chOff x="0" y="0"/>
          <a:chExt cx="0" cy="0"/>
        </a:xfrm>
      </p:grpSpPr>
      <p:grpSp>
        <p:nvGrpSpPr>
          <p:cNvPr id="2" name="Group 2"/>
          <p:cNvGrpSpPr/>
          <p:nvPr/>
        </p:nvGrpSpPr>
        <p:grpSpPr>
          <a:xfrm>
            <a:off x="3126477" y="2057400"/>
            <a:ext cx="5853781" cy="6242324"/>
            <a:chOff x="0" y="0"/>
            <a:chExt cx="1541737" cy="1644069"/>
          </a:xfrm>
        </p:grpSpPr>
        <p:sp>
          <p:nvSpPr>
            <p:cNvPr id="3" name="Freeform 3"/>
            <p:cNvSpPr/>
            <p:nvPr/>
          </p:nvSpPr>
          <p:spPr>
            <a:xfrm>
              <a:off x="0" y="0"/>
              <a:ext cx="1541737" cy="1644069"/>
            </a:xfrm>
            <a:custGeom>
              <a:avLst/>
              <a:gdLst/>
              <a:ahLst/>
              <a:cxnLst/>
              <a:rect l="l" t="t" r="r" b="b"/>
              <a:pathLst>
                <a:path w="1541737" h="1644069">
                  <a:moveTo>
                    <a:pt x="67450" y="0"/>
                  </a:moveTo>
                  <a:lnTo>
                    <a:pt x="1474287" y="0"/>
                  </a:lnTo>
                  <a:cubicBezTo>
                    <a:pt x="1492175" y="0"/>
                    <a:pt x="1509332" y="7106"/>
                    <a:pt x="1521981" y="19756"/>
                  </a:cubicBezTo>
                  <a:cubicBezTo>
                    <a:pt x="1534630" y="32405"/>
                    <a:pt x="1541737" y="49561"/>
                    <a:pt x="1541737" y="67450"/>
                  </a:cubicBezTo>
                  <a:lnTo>
                    <a:pt x="1541737" y="1576619"/>
                  </a:lnTo>
                  <a:cubicBezTo>
                    <a:pt x="1541737" y="1613870"/>
                    <a:pt x="1511538" y="1644069"/>
                    <a:pt x="1474287" y="1644069"/>
                  </a:cubicBezTo>
                  <a:lnTo>
                    <a:pt x="67450" y="1644069"/>
                  </a:lnTo>
                  <a:cubicBezTo>
                    <a:pt x="30198" y="1644069"/>
                    <a:pt x="0" y="1613870"/>
                    <a:pt x="0" y="1576619"/>
                  </a:cubicBezTo>
                  <a:lnTo>
                    <a:pt x="0" y="67450"/>
                  </a:lnTo>
                  <a:cubicBezTo>
                    <a:pt x="0" y="30198"/>
                    <a:pt x="30198" y="0"/>
                    <a:pt x="67450" y="0"/>
                  </a:cubicBezTo>
                  <a:close/>
                </a:path>
              </a:pathLst>
            </a:custGeom>
            <a:solidFill>
              <a:srgbClr val="2B3C56"/>
            </a:solidFill>
          </p:spPr>
        </p:sp>
        <p:sp>
          <p:nvSpPr>
            <p:cNvPr id="4" name="TextBox 4"/>
            <p:cNvSpPr txBox="1"/>
            <p:nvPr/>
          </p:nvSpPr>
          <p:spPr>
            <a:xfrm>
              <a:off x="0" y="-38100"/>
              <a:ext cx="1541737" cy="1682169"/>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347701" y="9258300"/>
            <a:ext cx="18983401" cy="2174462"/>
          </a:xfrm>
          <a:custGeom>
            <a:avLst/>
            <a:gdLst/>
            <a:ahLst/>
            <a:cxnLst/>
            <a:rect l="l" t="t" r="r" b="b"/>
            <a:pathLst>
              <a:path w="18983401" h="2174462">
                <a:moveTo>
                  <a:pt x="0" y="0"/>
                </a:moveTo>
                <a:lnTo>
                  <a:pt x="18983402" y="0"/>
                </a:lnTo>
                <a:lnTo>
                  <a:pt x="18983402" y="2174462"/>
                </a:lnTo>
                <a:lnTo>
                  <a:pt x="0" y="21744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153483" y="6685728"/>
            <a:ext cx="3216255" cy="3227993"/>
          </a:xfrm>
          <a:custGeom>
            <a:avLst/>
            <a:gdLst/>
            <a:ahLst/>
            <a:cxnLst/>
            <a:rect l="l" t="t" r="r" b="b"/>
            <a:pathLst>
              <a:path w="3216255" h="3227993">
                <a:moveTo>
                  <a:pt x="0" y="0"/>
                </a:moveTo>
                <a:lnTo>
                  <a:pt x="3216255" y="0"/>
                </a:lnTo>
                <a:lnTo>
                  <a:pt x="3216255" y="3227993"/>
                </a:lnTo>
                <a:lnTo>
                  <a:pt x="0" y="322799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nvGrpSpPr>
          <p:cNvPr id="7" name="Group 7"/>
          <p:cNvGrpSpPr/>
          <p:nvPr/>
        </p:nvGrpSpPr>
        <p:grpSpPr>
          <a:xfrm>
            <a:off x="9943053" y="2057400"/>
            <a:ext cx="5853781" cy="6242324"/>
            <a:chOff x="0" y="0"/>
            <a:chExt cx="1541737" cy="1644069"/>
          </a:xfrm>
        </p:grpSpPr>
        <p:sp>
          <p:nvSpPr>
            <p:cNvPr id="8" name="Freeform 8"/>
            <p:cNvSpPr/>
            <p:nvPr/>
          </p:nvSpPr>
          <p:spPr>
            <a:xfrm>
              <a:off x="0" y="0"/>
              <a:ext cx="1541737" cy="1644069"/>
            </a:xfrm>
            <a:custGeom>
              <a:avLst/>
              <a:gdLst/>
              <a:ahLst/>
              <a:cxnLst/>
              <a:rect l="l" t="t" r="r" b="b"/>
              <a:pathLst>
                <a:path w="1541737" h="1644069">
                  <a:moveTo>
                    <a:pt x="67450" y="0"/>
                  </a:moveTo>
                  <a:lnTo>
                    <a:pt x="1474287" y="0"/>
                  </a:lnTo>
                  <a:cubicBezTo>
                    <a:pt x="1492175" y="0"/>
                    <a:pt x="1509332" y="7106"/>
                    <a:pt x="1521981" y="19756"/>
                  </a:cubicBezTo>
                  <a:cubicBezTo>
                    <a:pt x="1534630" y="32405"/>
                    <a:pt x="1541737" y="49561"/>
                    <a:pt x="1541737" y="67450"/>
                  </a:cubicBezTo>
                  <a:lnTo>
                    <a:pt x="1541737" y="1576619"/>
                  </a:lnTo>
                  <a:cubicBezTo>
                    <a:pt x="1541737" y="1613870"/>
                    <a:pt x="1511538" y="1644069"/>
                    <a:pt x="1474287" y="1644069"/>
                  </a:cubicBezTo>
                  <a:lnTo>
                    <a:pt x="67450" y="1644069"/>
                  </a:lnTo>
                  <a:cubicBezTo>
                    <a:pt x="30198" y="1644069"/>
                    <a:pt x="0" y="1613870"/>
                    <a:pt x="0" y="1576619"/>
                  </a:cubicBezTo>
                  <a:lnTo>
                    <a:pt x="0" y="67450"/>
                  </a:lnTo>
                  <a:cubicBezTo>
                    <a:pt x="0" y="30198"/>
                    <a:pt x="30198" y="0"/>
                    <a:pt x="67450" y="0"/>
                  </a:cubicBezTo>
                  <a:close/>
                </a:path>
              </a:pathLst>
            </a:custGeom>
            <a:solidFill>
              <a:srgbClr val="2B3C56"/>
            </a:solidFill>
          </p:spPr>
        </p:sp>
        <p:sp>
          <p:nvSpPr>
            <p:cNvPr id="9" name="TextBox 9"/>
            <p:cNvSpPr txBox="1"/>
            <p:nvPr/>
          </p:nvSpPr>
          <p:spPr>
            <a:xfrm>
              <a:off x="0" y="-38100"/>
              <a:ext cx="1541737" cy="1682169"/>
            </a:xfrm>
            <a:prstGeom prst="rect">
              <a:avLst/>
            </a:prstGeom>
          </p:spPr>
          <p:txBody>
            <a:bodyPr lIns="50800" tIns="50800" rIns="50800" bIns="50800" rtlCol="0" anchor="ctr"/>
            <a:lstStyle/>
            <a:p>
              <a:pPr algn="ctr">
                <a:lnSpc>
                  <a:spcPts val="2659"/>
                </a:lnSpc>
              </a:pPr>
              <a:endParaRPr/>
            </a:p>
          </p:txBody>
        </p:sp>
      </p:grpSp>
      <p:sp>
        <p:nvSpPr>
          <p:cNvPr id="10" name="Freeform 10"/>
          <p:cNvSpPr/>
          <p:nvPr/>
        </p:nvSpPr>
        <p:spPr>
          <a:xfrm flipH="1">
            <a:off x="15225228" y="6685728"/>
            <a:ext cx="3216255" cy="3227993"/>
          </a:xfrm>
          <a:custGeom>
            <a:avLst/>
            <a:gdLst/>
            <a:ahLst/>
            <a:cxnLst/>
            <a:rect l="l" t="t" r="r" b="b"/>
            <a:pathLst>
              <a:path w="3216255" h="3227993">
                <a:moveTo>
                  <a:pt x="3216255" y="0"/>
                </a:moveTo>
                <a:lnTo>
                  <a:pt x="0" y="0"/>
                </a:lnTo>
                <a:lnTo>
                  <a:pt x="0" y="3227993"/>
                </a:lnTo>
                <a:lnTo>
                  <a:pt x="3216255" y="3227993"/>
                </a:lnTo>
                <a:lnTo>
                  <a:pt x="3216255"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Freeform 11"/>
          <p:cNvSpPr/>
          <p:nvPr/>
        </p:nvSpPr>
        <p:spPr>
          <a:xfrm>
            <a:off x="-207465" y="0"/>
            <a:ext cx="4010060" cy="4114800"/>
          </a:xfrm>
          <a:custGeom>
            <a:avLst/>
            <a:gdLst/>
            <a:ahLst/>
            <a:cxnLst/>
            <a:rect l="l" t="t" r="r" b="b"/>
            <a:pathLst>
              <a:path w="4010060" h="4114800">
                <a:moveTo>
                  <a:pt x="0" y="0"/>
                </a:moveTo>
                <a:lnTo>
                  <a:pt x="4010060" y="0"/>
                </a:lnTo>
                <a:lnTo>
                  <a:pt x="401006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2" name="Freeform 12"/>
          <p:cNvSpPr/>
          <p:nvPr/>
        </p:nvSpPr>
        <p:spPr>
          <a:xfrm flipH="1">
            <a:off x="14485405" y="0"/>
            <a:ext cx="4010060" cy="4114800"/>
          </a:xfrm>
          <a:custGeom>
            <a:avLst/>
            <a:gdLst/>
            <a:ahLst/>
            <a:cxnLst/>
            <a:rect l="l" t="t" r="r" b="b"/>
            <a:pathLst>
              <a:path w="4010060" h="4114800">
                <a:moveTo>
                  <a:pt x="4010060" y="0"/>
                </a:moveTo>
                <a:lnTo>
                  <a:pt x="0" y="0"/>
                </a:lnTo>
                <a:lnTo>
                  <a:pt x="0" y="4114800"/>
                </a:lnTo>
                <a:lnTo>
                  <a:pt x="4010060" y="4114800"/>
                </a:lnTo>
                <a:lnTo>
                  <a:pt x="401006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3" name="TextBox 13"/>
          <p:cNvSpPr txBox="1"/>
          <p:nvPr/>
        </p:nvSpPr>
        <p:spPr>
          <a:xfrm>
            <a:off x="10487462" y="2674052"/>
            <a:ext cx="4737766" cy="4011676"/>
          </a:xfrm>
          <a:prstGeom prst="rect">
            <a:avLst/>
          </a:prstGeom>
        </p:spPr>
        <p:txBody>
          <a:bodyPr lIns="0" tIns="0" rIns="0" bIns="0" rtlCol="0" anchor="t">
            <a:spAutoFit/>
          </a:bodyPr>
          <a:lstStyle/>
          <a:p>
            <a:pPr algn="l">
              <a:lnSpc>
                <a:spcPts val="3583"/>
              </a:lnSpc>
              <a:spcBef>
                <a:spcPct val="0"/>
              </a:spcBef>
            </a:pPr>
            <a:r>
              <a:rPr lang="en-US" sz="2559" b="1">
                <a:solidFill>
                  <a:srgbClr val="FDFDFD"/>
                </a:solidFill>
                <a:latin typeface="Open Sans Bold"/>
                <a:ea typeface="Open Sans Bold"/>
                <a:cs typeface="Open Sans Bold"/>
                <a:sym typeface="Open Sans Bold"/>
              </a:rPr>
              <a:t>5. Teori perilaku organisasi menjelaskan </a:t>
            </a:r>
          </a:p>
          <a:p>
            <a:pPr algn="l">
              <a:lnSpc>
                <a:spcPts val="3583"/>
              </a:lnSpc>
              <a:spcBef>
                <a:spcPct val="0"/>
              </a:spcBef>
            </a:pPr>
            <a:r>
              <a:rPr lang="en-US" sz="2559">
                <a:solidFill>
                  <a:srgbClr val="FDFDFD"/>
                </a:solidFill>
                <a:latin typeface="Open Sans"/>
                <a:ea typeface="Open Sans"/>
                <a:cs typeface="Open Sans"/>
                <a:sym typeface="Open Sans"/>
              </a:rPr>
              <a:t>    </a:t>
            </a:r>
          </a:p>
          <a:p>
            <a:pPr algn="just">
              <a:lnSpc>
                <a:spcPts val="3583"/>
              </a:lnSpc>
              <a:spcBef>
                <a:spcPct val="0"/>
              </a:spcBef>
            </a:pPr>
            <a:r>
              <a:rPr lang="en-US" sz="2559">
                <a:solidFill>
                  <a:srgbClr val="FDFDFD"/>
                </a:solidFill>
                <a:latin typeface="Open Sans"/>
                <a:ea typeface="Open Sans"/>
                <a:cs typeface="Open Sans"/>
                <a:sym typeface="Open Sans"/>
              </a:rPr>
              <a:t>    Bagaimana faktor manusia, seperti keterampilan, motivasi, dan resistensi terhadap perubahan, memengaruhi kinerja sistem (Robbins &amp; Judge, 2017)</a:t>
            </a:r>
          </a:p>
        </p:txBody>
      </p:sp>
      <p:sp>
        <p:nvSpPr>
          <p:cNvPr id="14" name="TextBox 14"/>
          <p:cNvSpPr txBox="1"/>
          <p:nvPr/>
        </p:nvSpPr>
        <p:spPr>
          <a:xfrm>
            <a:off x="3579180" y="2646748"/>
            <a:ext cx="4980090" cy="4907058"/>
          </a:xfrm>
          <a:prstGeom prst="rect">
            <a:avLst/>
          </a:prstGeom>
        </p:spPr>
        <p:txBody>
          <a:bodyPr lIns="0" tIns="0" rIns="0" bIns="0" rtlCol="0" anchor="t">
            <a:spAutoFit/>
          </a:bodyPr>
          <a:lstStyle/>
          <a:p>
            <a:pPr algn="just">
              <a:lnSpc>
                <a:spcPts val="3582"/>
              </a:lnSpc>
            </a:pPr>
            <a:r>
              <a:rPr lang="en-US" sz="2558" b="1">
                <a:solidFill>
                  <a:srgbClr val="FDFDFD"/>
                </a:solidFill>
                <a:latin typeface="Open Sans Bold"/>
                <a:ea typeface="Open Sans Bold"/>
                <a:cs typeface="Open Sans Bold"/>
                <a:sym typeface="Open Sans Bold"/>
              </a:rPr>
              <a:t>4. Teori Perkembangan teknologi informasi</a:t>
            </a:r>
            <a:r>
              <a:rPr lang="en-US" sz="2558">
                <a:solidFill>
                  <a:srgbClr val="FDFDFD"/>
                </a:solidFill>
                <a:latin typeface="Open Sans"/>
                <a:ea typeface="Open Sans"/>
                <a:cs typeface="Open Sans"/>
                <a:sym typeface="Open Sans"/>
              </a:rPr>
              <a:t> </a:t>
            </a:r>
          </a:p>
          <a:p>
            <a:pPr algn="just">
              <a:lnSpc>
                <a:spcPts val="3582"/>
              </a:lnSpc>
            </a:pPr>
            <a:r>
              <a:rPr lang="en-US" sz="2558">
                <a:solidFill>
                  <a:srgbClr val="FDFDFD"/>
                </a:solidFill>
                <a:latin typeface="Open Sans"/>
                <a:ea typeface="Open Sans"/>
                <a:cs typeface="Open Sans"/>
                <a:sym typeface="Open Sans"/>
              </a:rPr>
              <a:t>    </a:t>
            </a:r>
          </a:p>
          <a:p>
            <a:pPr algn="just">
              <a:lnSpc>
                <a:spcPts val="3582"/>
              </a:lnSpc>
              <a:spcBef>
                <a:spcPct val="0"/>
              </a:spcBef>
            </a:pPr>
            <a:r>
              <a:rPr lang="en-US" sz="2558">
                <a:solidFill>
                  <a:srgbClr val="FDFDFD"/>
                </a:solidFill>
                <a:latin typeface="Open Sans"/>
                <a:ea typeface="Open Sans"/>
                <a:cs typeface="Open Sans"/>
                <a:sym typeface="Open Sans"/>
              </a:rPr>
              <a:t>    Sistem akuntansi berbasis teknologi, seperti QuickBooks, Xero, atau aplikasi lokal seperti Jurnal.id, memungkinkan otomatisasi pencatatan, pelaporan real-time, dan integrasi data (Romney &amp; Steinbart, 2018). </a:t>
            </a:r>
          </a:p>
        </p:txBody>
      </p:sp>
      <p:grpSp>
        <p:nvGrpSpPr>
          <p:cNvPr id="15" name="Group 15"/>
          <p:cNvGrpSpPr/>
          <p:nvPr/>
        </p:nvGrpSpPr>
        <p:grpSpPr>
          <a:xfrm>
            <a:off x="811390" y="285321"/>
            <a:ext cx="5105269" cy="1067219"/>
            <a:chOff x="0" y="0"/>
            <a:chExt cx="1344598" cy="281078"/>
          </a:xfrm>
        </p:grpSpPr>
        <p:sp>
          <p:nvSpPr>
            <p:cNvPr id="16" name="Freeform 16"/>
            <p:cNvSpPr/>
            <p:nvPr/>
          </p:nvSpPr>
          <p:spPr>
            <a:xfrm>
              <a:off x="0" y="0"/>
              <a:ext cx="1344598" cy="281078"/>
            </a:xfrm>
            <a:custGeom>
              <a:avLst/>
              <a:gdLst/>
              <a:ahLst/>
              <a:cxnLst/>
              <a:rect l="l" t="t" r="r" b="b"/>
              <a:pathLst>
                <a:path w="1344598" h="281078">
                  <a:moveTo>
                    <a:pt x="77339" y="0"/>
                  </a:moveTo>
                  <a:lnTo>
                    <a:pt x="1267258" y="0"/>
                  </a:lnTo>
                  <a:cubicBezTo>
                    <a:pt x="1309972" y="0"/>
                    <a:pt x="1344598" y="34626"/>
                    <a:pt x="1344598" y="77339"/>
                  </a:cubicBezTo>
                  <a:lnTo>
                    <a:pt x="1344598" y="203739"/>
                  </a:lnTo>
                  <a:cubicBezTo>
                    <a:pt x="1344598" y="224251"/>
                    <a:pt x="1336449" y="243922"/>
                    <a:pt x="1321945" y="258426"/>
                  </a:cubicBezTo>
                  <a:cubicBezTo>
                    <a:pt x="1307442" y="272930"/>
                    <a:pt x="1287770" y="281078"/>
                    <a:pt x="1267258" y="281078"/>
                  </a:cubicBezTo>
                  <a:lnTo>
                    <a:pt x="77339" y="281078"/>
                  </a:lnTo>
                  <a:cubicBezTo>
                    <a:pt x="56828" y="281078"/>
                    <a:pt x="37156" y="272930"/>
                    <a:pt x="22652" y="258426"/>
                  </a:cubicBezTo>
                  <a:cubicBezTo>
                    <a:pt x="8148" y="243922"/>
                    <a:pt x="0" y="224251"/>
                    <a:pt x="0" y="203739"/>
                  </a:cubicBezTo>
                  <a:lnTo>
                    <a:pt x="0" y="77339"/>
                  </a:lnTo>
                  <a:cubicBezTo>
                    <a:pt x="0" y="56828"/>
                    <a:pt x="8148" y="37156"/>
                    <a:pt x="22652" y="22652"/>
                  </a:cubicBezTo>
                  <a:cubicBezTo>
                    <a:pt x="37156" y="8148"/>
                    <a:pt x="56828" y="0"/>
                    <a:pt x="77339" y="0"/>
                  </a:cubicBezTo>
                  <a:close/>
                </a:path>
              </a:pathLst>
            </a:custGeom>
            <a:solidFill>
              <a:srgbClr val="2B3C56"/>
            </a:solidFill>
          </p:spPr>
        </p:sp>
        <p:sp>
          <p:nvSpPr>
            <p:cNvPr id="17" name="TextBox 17"/>
            <p:cNvSpPr txBox="1"/>
            <p:nvPr/>
          </p:nvSpPr>
          <p:spPr>
            <a:xfrm>
              <a:off x="0" y="-38100"/>
              <a:ext cx="1344598" cy="319178"/>
            </a:xfrm>
            <a:prstGeom prst="rect">
              <a:avLst/>
            </a:prstGeom>
          </p:spPr>
          <p:txBody>
            <a:bodyPr lIns="50800" tIns="50800" rIns="50800" bIns="50800" rtlCol="0" anchor="ctr"/>
            <a:lstStyle/>
            <a:p>
              <a:pPr algn="ctr">
                <a:lnSpc>
                  <a:spcPts val="2659"/>
                </a:lnSpc>
              </a:pPr>
              <a:endParaRPr/>
            </a:p>
          </p:txBody>
        </p:sp>
      </p:grpSp>
      <p:sp>
        <p:nvSpPr>
          <p:cNvPr id="18" name="TextBox 18"/>
          <p:cNvSpPr txBox="1"/>
          <p:nvPr/>
        </p:nvSpPr>
        <p:spPr>
          <a:xfrm>
            <a:off x="0" y="513889"/>
            <a:ext cx="6663565" cy="690919"/>
          </a:xfrm>
          <a:prstGeom prst="rect">
            <a:avLst/>
          </a:prstGeom>
        </p:spPr>
        <p:txBody>
          <a:bodyPr lIns="0" tIns="0" rIns="0" bIns="0" rtlCol="0" anchor="t">
            <a:spAutoFit/>
          </a:bodyPr>
          <a:lstStyle/>
          <a:p>
            <a:pPr algn="ctr">
              <a:lnSpc>
                <a:spcPts val="5393"/>
              </a:lnSpc>
            </a:pPr>
            <a:r>
              <a:rPr lang="en-US" sz="4903">
                <a:solidFill>
                  <a:srgbClr val="E3FFFF"/>
                </a:solidFill>
                <a:latin typeface="Anton"/>
                <a:ea typeface="Anton"/>
                <a:cs typeface="Anton"/>
                <a:sym typeface="Anton"/>
              </a:rPr>
              <a:t>TINJAUAN PUSTAKA</a:t>
            </a: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FFF"/>
        </a:solidFill>
        <a:effectLst/>
      </p:bgPr>
    </p:bg>
    <p:spTree>
      <p:nvGrpSpPr>
        <p:cNvPr id="1" name=""/>
        <p:cNvGrpSpPr/>
        <p:nvPr/>
      </p:nvGrpSpPr>
      <p:grpSpPr>
        <a:xfrm>
          <a:off x="0" y="0"/>
          <a:ext cx="0" cy="0"/>
          <a:chOff x="0" y="0"/>
          <a:chExt cx="0" cy="0"/>
        </a:xfrm>
      </p:grpSpPr>
      <p:grpSp>
        <p:nvGrpSpPr>
          <p:cNvPr id="2" name="Group 2"/>
          <p:cNvGrpSpPr/>
          <p:nvPr/>
        </p:nvGrpSpPr>
        <p:grpSpPr>
          <a:xfrm>
            <a:off x="2039927" y="2105096"/>
            <a:ext cx="12035045" cy="3086100"/>
            <a:chOff x="0" y="0"/>
            <a:chExt cx="3169724" cy="812800"/>
          </a:xfrm>
        </p:grpSpPr>
        <p:sp>
          <p:nvSpPr>
            <p:cNvPr id="3" name="Freeform 3"/>
            <p:cNvSpPr/>
            <p:nvPr/>
          </p:nvSpPr>
          <p:spPr>
            <a:xfrm>
              <a:off x="0" y="0"/>
              <a:ext cx="3169724" cy="812800"/>
            </a:xfrm>
            <a:custGeom>
              <a:avLst/>
              <a:gdLst/>
              <a:ahLst/>
              <a:cxnLst/>
              <a:rect l="l" t="t" r="r" b="b"/>
              <a:pathLst>
                <a:path w="3169724" h="812800">
                  <a:moveTo>
                    <a:pt x="32807" y="0"/>
                  </a:moveTo>
                  <a:lnTo>
                    <a:pt x="3136917" y="0"/>
                  </a:lnTo>
                  <a:cubicBezTo>
                    <a:pt x="3145618" y="0"/>
                    <a:pt x="3153962" y="3456"/>
                    <a:pt x="3160115" y="9609"/>
                  </a:cubicBezTo>
                  <a:cubicBezTo>
                    <a:pt x="3166268" y="15762"/>
                    <a:pt x="3169724" y="24106"/>
                    <a:pt x="3169724" y="32807"/>
                  </a:cubicBezTo>
                  <a:lnTo>
                    <a:pt x="3169724" y="779993"/>
                  </a:lnTo>
                  <a:cubicBezTo>
                    <a:pt x="3169724" y="798112"/>
                    <a:pt x="3155036" y="812800"/>
                    <a:pt x="3136917" y="812800"/>
                  </a:cubicBezTo>
                  <a:lnTo>
                    <a:pt x="32807" y="812800"/>
                  </a:lnTo>
                  <a:cubicBezTo>
                    <a:pt x="24106" y="812800"/>
                    <a:pt x="15762" y="809344"/>
                    <a:pt x="9609" y="803191"/>
                  </a:cubicBezTo>
                  <a:cubicBezTo>
                    <a:pt x="3456" y="797038"/>
                    <a:pt x="0" y="788694"/>
                    <a:pt x="0" y="779993"/>
                  </a:cubicBezTo>
                  <a:lnTo>
                    <a:pt x="0" y="32807"/>
                  </a:lnTo>
                  <a:cubicBezTo>
                    <a:pt x="0" y="24106"/>
                    <a:pt x="3456" y="15762"/>
                    <a:pt x="9609" y="9609"/>
                  </a:cubicBezTo>
                  <a:cubicBezTo>
                    <a:pt x="15762" y="3456"/>
                    <a:pt x="24106" y="0"/>
                    <a:pt x="32807" y="0"/>
                  </a:cubicBezTo>
                  <a:close/>
                </a:path>
              </a:pathLst>
            </a:custGeom>
            <a:solidFill>
              <a:srgbClr val="2B3C56"/>
            </a:solidFill>
          </p:spPr>
        </p:sp>
        <p:sp>
          <p:nvSpPr>
            <p:cNvPr id="4" name="TextBox 4"/>
            <p:cNvSpPr txBox="1"/>
            <p:nvPr/>
          </p:nvSpPr>
          <p:spPr>
            <a:xfrm>
              <a:off x="0" y="-38100"/>
              <a:ext cx="3169724" cy="850900"/>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347701" y="9258300"/>
            <a:ext cx="18983401" cy="2174462"/>
          </a:xfrm>
          <a:custGeom>
            <a:avLst/>
            <a:gdLst/>
            <a:ahLst/>
            <a:cxnLst/>
            <a:rect l="l" t="t" r="r" b="b"/>
            <a:pathLst>
              <a:path w="18983401" h="2174462">
                <a:moveTo>
                  <a:pt x="0" y="0"/>
                </a:moveTo>
                <a:lnTo>
                  <a:pt x="18983402" y="0"/>
                </a:lnTo>
                <a:lnTo>
                  <a:pt x="18983402" y="2174462"/>
                </a:lnTo>
                <a:lnTo>
                  <a:pt x="0" y="21744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207465" y="0"/>
            <a:ext cx="4010060" cy="4114800"/>
          </a:xfrm>
          <a:custGeom>
            <a:avLst/>
            <a:gdLst/>
            <a:ahLst/>
            <a:cxnLst/>
            <a:rect l="l" t="t" r="r" b="b"/>
            <a:pathLst>
              <a:path w="4010060" h="4114800">
                <a:moveTo>
                  <a:pt x="0" y="0"/>
                </a:moveTo>
                <a:lnTo>
                  <a:pt x="4010060" y="0"/>
                </a:lnTo>
                <a:lnTo>
                  <a:pt x="401006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flipH="1">
            <a:off x="14485405" y="0"/>
            <a:ext cx="4010060" cy="4114800"/>
          </a:xfrm>
          <a:custGeom>
            <a:avLst/>
            <a:gdLst/>
            <a:ahLst/>
            <a:cxnLst/>
            <a:rect l="l" t="t" r="r" b="b"/>
            <a:pathLst>
              <a:path w="4010060" h="4114800">
                <a:moveTo>
                  <a:pt x="4010060" y="0"/>
                </a:moveTo>
                <a:lnTo>
                  <a:pt x="0" y="0"/>
                </a:lnTo>
                <a:lnTo>
                  <a:pt x="0" y="4114800"/>
                </a:lnTo>
                <a:lnTo>
                  <a:pt x="4010060" y="4114800"/>
                </a:lnTo>
                <a:lnTo>
                  <a:pt x="401006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3512765" y="770359"/>
            <a:ext cx="6663565" cy="868084"/>
          </a:xfrm>
          <a:prstGeom prst="rect">
            <a:avLst/>
          </a:prstGeom>
        </p:spPr>
        <p:txBody>
          <a:bodyPr lIns="0" tIns="0" rIns="0" bIns="0" rtlCol="0" anchor="t">
            <a:spAutoFit/>
          </a:bodyPr>
          <a:lstStyle/>
          <a:p>
            <a:pPr algn="l">
              <a:lnSpc>
                <a:spcPts val="6713"/>
              </a:lnSpc>
            </a:pPr>
            <a:r>
              <a:rPr lang="en-US" sz="6103">
                <a:solidFill>
                  <a:srgbClr val="E3FFFF"/>
                </a:solidFill>
                <a:latin typeface="Anton"/>
                <a:ea typeface="Anton"/>
                <a:cs typeface="Anton"/>
                <a:sym typeface="Anton"/>
              </a:rPr>
              <a:t>PENELITIAN TERDAHULU</a:t>
            </a:r>
          </a:p>
        </p:txBody>
      </p:sp>
      <p:sp>
        <p:nvSpPr>
          <p:cNvPr id="9" name="TextBox 9"/>
          <p:cNvSpPr txBox="1"/>
          <p:nvPr/>
        </p:nvSpPr>
        <p:spPr>
          <a:xfrm>
            <a:off x="2426214" y="2287649"/>
            <a:ext cx="10972641" cy="2734310"/>
          </a:xfrm>
          <a:prstGeom prst="rect">
            <a:avLst/>
          </a:prstGeom>
        </p:spPr>
        <p:txBody>
          <a:bodyPr lIns="0" tIns="0" rIns="0" bIns="0" rtlCol="0" anchor="t">
            <a:spAutoFit/>
          </a:bodyPr>
          <a:lstStyle/>
          <a:p>
            <a:pPr algn="just">
              <a:lnSpc>
                <a:spcPts val="3640"/>
              </a:lnSpc>
            </a:pPr>
            <a:r>
              <a:rPr lang="en-US" sz="2600" b="1">
                <a:solidFill>
                  <a:srgbClr val="FDFDFD"/>
                </a:solidFill>
                <a:latin typeface="Open Sans Bold"/>
                <a:ea typeface="Open Sans Bold"/>
                <a:cs typeface="Open Sans Bold"/>
                <a:sym typeface="Open Sans Bold"/>
              </a:rPr>
              <a:t>Christiaan (2014) – “Pengelolaan Kas Kecil pada Instansi Pemerintah”</a:t>
            </a:r>
          </a:p>
          <a:p>
            <a:pPr algn="just">
              <a:lnSpc>
                <a:spcPts val="3640"/>
              </a:lnSpc>
            </a:pPr>
            <a:r>
              <a:rPr lang="en-US" sz="2600">
                <a:solidFill>
                  <a:srgbClr val="FDFDFD"/>
                </a:solidFill>
                <a:latin typeface="Open Sans"/>
                <a:ea typeface="Open Sans"/>
                <a:cs typeface="Open Sans"/>
                <a:sym typeface="Open Sans"/>
              </a:rPr>
              <a:t> Penelitian ini menganalisis pengelolaan kas kecil di instansi pemerintah di Indonesia. Hasilnya menunjukkan bahwa sistem manual menyebabkan inefisiensi, seperti keterlambatan pelaporan dan kesalahan pencatatan.</a:t>
            </a:r>
          </a:p>
        </p:txBody>
      </p:sp>
      <p:grpSp>
        <p:nvGrpSpPr>
          <p:cNvPr id="10" name="Group 10"/>
          <p:cNvGrpSpPr/>
          <p:nvPr/>
        </p:nvGrpSpPr>
        <p:grpSpPr>
          <a:xfrm>
            <a:off x="4158807" y="5657850"/>
            <a:ext cx="12035045" cy="3086100"/>
            <a:chOff x="0" y="0"/>
            <a:chExt cx="3169724" cy="812800"/>
          </a:xfrm>
        </p:grpSpPr>
        <p:sp>
          <p:nvSpPr>
            <p:cNvPr id="11" name="Freeform 11"/>
            <p:cNvSpPr/>
            <p:nvPr/>
          </p:nvSpPr>
          <p:spPr>
            <a:xfrm>
              <a:off x="0" y="0"/>
              <a:ext cx="3169724" cy="812800"/>
            </a:xfrm>
            <a:custGeom>
              <a:avLst/>
              <a:gdLst/>
              <a:ahLst/>
              <a:cxnLst/>
              <a:rect l="l" t="t" r="r" b="b"/>
              <a:pathLst>
                <a:path w="3169724" h="812800">
                  <a:moveTo>
                    <a:pt x="32807" y="0"/>
                  </a:moveTo>
                  <a:lnTo>
                    <a:pt x="3136917" y="0"/>
                  </a:lnTo>
                  <a:cubicBezTo>
                    <a:pt x="3145618" y="0"/>
                    <a:pt x="3153962" y="3456"/>
                    <a:pt x="3160115" y="9609"/>
                  </a:cubicBezTo>
                  <a:cubicBezTo>
                    <a:pt x="3166268" y="15762"/>
                    <a:pt x="3169724" y="24106"/>
                    <a:pt x="3169724" y="32807"/>
                  </a:cubicBezTo>
                  <a:lnTo>
                    <a:pt x="3169724" y="779993"/>
                  </a:lnTo>
                  <a:cubicBezTo>
                    <a:pt x="3169724" y="798112"/>
                    <a:pt x="3155036" y="812800"/>
                    <a:pt x="3136917" y="812800"/>
                  </a:cubicBezTo>
                  <a:lnTo>
                    <a:pt x="32807" y="812800"/>
                  </a:lnTo>
                  <a:cubicBezTo>
                    <a:pt x="24106" y="812800"/>
                    <a:pt x="15762" y="809344"/>
                    <a:pt x="9609" y="803191"/>
                  </a:cubicBezTo>
                  <a:cubicBezTo>
                    <a:pt x="3456" y="797038"/>
                    <a:pt x="0" y="788694"/>
                    <a:pt x="0" y="779993"/>
                  </a:cubicBezTo>
                  <a:lnTo>
                    <a:pt x="0" y="32807"/>
                  </a:lnTo>
                  <a:cubicBezTo>
                    <a:pt x="0" y="24106"/>
                    <a:pt x="3456" y="15762"/>
                    <a:pt x="9609" y="9609"/>
                  </a:cubicBezTo>
                  <a:cubicBezTo>
                    <a:pt x="15762" y="3456"/>
                    <a:pt x="24106" y="0"/>
                    <a:pt x="32807" y="0"/>
                  </a:cubicBezTo>
                  <a:close/>
                </a:path>
              </a:pathLst>
            </a:custGeom>
            <a:solidFill>
              <a:srgbClr val="2B3C56"/>
            </a:solidFill>
          </p:spPr>
        </p:sp>
        <p:sp>
          <p:nvSpPr>
            <p:cNvPr id="12" name="TextBox 12"/>
            <p:cNvSpPr txBox="1"/>
            <p:nvPr/>
          </p:nvSpPr>
          <p:spPr>
            <a:xfrm>
              <a:off x="0" y="-28575"/>
              <a:ext cx="3169724" cy="841375"/>
            </a:xfrm>
            <a:prstGeom prst="rect">
              <a:avLst/>
            </a:prstGeom>
          </p:spPr>
          <p:txBody>
            <a:bodyPr lIns="50800" tIns="50800" rIns="50800" bIns="50800" rtlCol="0" anchor="ctr"/>
            <a:lstStyle/>
            <a:p>
              <a:pPr algn="ctr">
                <a:lnSpc>
                  <a:spcPts val="2100"/>
                </a:lnSpc>
              </a:pPr>
              <a:endParaRPr/>
            </a:p>
          </p:txBody>
        </p:sp>
      </p:grpSp>
      <p:sp>
        <p:nvSpPr>
          <p:cNvPr id="13" name="TextBox 13"/>
          <p:cNvSpPr txBox="1"/>
          <p:nvPr/>
        </p:nvSpPr>
        <p:spPr>
          <a:xfrm>
            <a:off x="4545095" y="5805170"/>
            <a:ext cx="10972641" cy="2734310"/>
          </a:xfrm>
          <a:prstGeom prst="rect">
            <a:avLst/>
          </a:prstGeom>
        </p:spPr>
        <p:txBody>
          <a:bodyPr lIns="0" tIns="0" rIns="0" bIns="0" rtlCol="0" anchor="t">
            <a:spAutoFit/>
          </a:bodyPr>
          <a:lstStyle/>
          <a:p>
            <a:pPr algn="just">
              <a:lnSpc>
                <a:spcPts val="3640"/>
              </a:lnSpc>
            </a:pPr>
            <a:r>
              <a:rPr lang="en-US" sz="2600" b="1">
                <a:solidFill>
                  <a:srgbClr val="FDFDFD"/>
                </a:solidFill>
                <a:latin typeface="Open Sans Bold"/>
                <a:ea typeface="Open Sans Bold"/>
                <a:cs typeface="Open Sans Bold"/>
                <a:sym typeface="Open Sans Bold"/>
              </a:rPr>
              <a:t>Sari dan Widodo (2018) – “Optimalisasi Pengelolaan Kas Kecil pada Kantor Kecamatan X”</a:t>
            </a:r>
          </a:p>
          <a:p>
            <a:pPr algn="just">
              <a:lnSpc>
                <a:spcPts val="3640"/>
              </a:lnSpc>
            </a:pPr>
            <a:r>
              <a:rPr lang="en-US" sz="2600">
                <a:solidFill>
                  <a:srgbClr val="FDFDFD"/>
                </a:solidFill>
                <a:latin typeface="Open Sans"/>
                <a:ea typeface="Open Sans"/>
                <a:cs typeface="Open Sans"/>
                <a:sym typeface="Open Sans"/>
              </a:rPr>
              <a:t> Studi ini mengevaluasi dampak aplikasi akuntansi sederhana pada pengelolaan kas kecil. Hasilnya menunjukkan pengurangan waktu administrasi sebesar 40% dan peningkatan akurasi laporan keuangan sebesar 90%. Pelatihan staf juga menjadi faktor kunci.</a:t>
            </a: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FFF"/>
        </a:solidFill>
        <a:effectLst/>
      </p:bgPr>
    </p:bg>
    <p:spTree>
      <p:nvGrpSpPr>
        <p:cNvPr id="1" name=""/>
        <p:cNvGrpSpPr/>
        <p:nvPr/>
      </p:nvGrpSpPr>
      <p:grpSpPr>
        <a:xfrm>
          <a:off x="0" y="0"/>
          <a:ext cx="0" cy="0"/>
          <a:chOff x="0" y="0"/>
          <a:chExt cx="0" cy="0"/>
        </a:xfrm>
      </p:grpSpPr>
      <p:grpSp>
        <p:nvGrpSpPr>
          <p:cNvPr id="2" name="Group 2"/>
          <p:cNvGrpSpPr/>
          <p:nvPr/>
        </p:nvGrpSpPr>
        <p:grpSpPr>
          <a:xfrm>
            <a:off x="3683895" y="2143865"/>
            <a:ext cx="10920210" cy="5999270"/>
            <a:chOff x="0" y="0"/>
            <a:chExt cx="2456462" cy="1349514"/>
          </a:xfrm>
        </p:grpSpPr>
        <p:sp>
          <p:nvSpPr>
            <p:cNvPr id="3" name="Freeform 3"/>
            <p:cNvSpPr/>
            <p:nvPr/>
          </p:nvSpPr>
          <p:spPr>
            <a:xfrm>
              <a:off x="0" y="0"/>
              <a:ext cx="2456462" cy="1349514"/>
            </a:xfrm>
            <a:custGeom>
              <a:avLst/>
              <a:gdLst/>
              <a:ahLst/>
              <a:cxnLst/>
              <a:rect l="l" t="t" r="r" b="b"/>
              <a:pathLst>
                <a:path w="2456462" h="1349514">
                  <a:moveTo>
                    <a:pt x="36157" y="0"/>
                  </a:moveTo>
                  <a:lnTo>
                    <a:pt x="2420306" y="0"/>
                  </a:lnTo>
                  <a:cubicBezTo>
                    <a:pt x="2440274" y="0"/>
                    <a:pt x="2456462" y="16188"/>
                    <a:pt x="2456462" y="36157"/>
                  </a:cubicBezTo>
                  <a:lnTo>
                    <a:pt x="2456462" y="1313358"/>
                  </a:lnTo>
                  <a:cubicBezTo>
                    <a:pt x="2456462" y="1322947"/>
                    <a:pt x="2452653" y="1332144"/>
                    <a:pt x="2445872" y="1338924"/>
                  </a:cubicBezTo>
                  <a:cubicBezTo>
                    <a:pt x="2439092" y="1345705"/>
                    <a:pt x="2429895" y="1349514"/>
                    <a:pt x="2420306" y="1349514"/>
                  </a:cubicBezTo>
                  <a:lnTo>
                    <a:pt x="36157" y="1349514"/>
                  </a:lnTo>
                  <a:cubicBezTo>
                    <a:pt x="16188" y="1349514"/>
                    <a:pt x="0" y="1333327"/>
                    <a:pt x="0" y="1313358"/>
                  </a:cubicBezTo>
                  <a:lnTo>
                    <a:pt x="0" y="36157"/>
                  </a:lnTo>
                  <a:cubicBezTo>
                    <a:pt x="0" y="16188"/>
                    <a:pt x="16188" y="0"/>
                    <a:pt x="36157" y="0"/>
                  </a:cubicBezTo>
                  <a:close/>
                </a:path>
              </a:pathLst>
            </a:custGeom>
            <a:solidFill>
              <a:srgbClr val="2B3C56"/>
            </a:solidFill>
          </p:spPr>
        </p:sp>
        <p:sp>
          <p:nvSpPr>
            <p:cNvPr id="4" name="TextBox 4"/>
            <p:cNvSpPr txBox="1"/>
            <p:nvPr/>
          </p:nvSpPr>
          <p:spPr>
            <a:xfrm>
              <a:off x="0" y="-38100"/>
              <a:ext cx="2456462" cy="1387614"/>
            </a:xfrm>
            <a:prstGeom prst="rect">
              <a:avLst/>
            </a:prstGeom>
          </p:spPr>
          <p:txBody>
            <a:bodyPr lIns="50800" tIns="50800" rIns="50800" bIns="50800" rtlCol="0" anchor="ctr"/>
            <a:lstStyle/>
            <a:p>
              <a:pPr algn="ctr">
                <a:lnSpc>
                  <a:spcPts val="2659"/>
                </a:lnSpc>
              </a:pPr>
              <a:endParaRPr/>
            </a:p>
          </p:txBody>
        </p:sp>
      </p:grpSp>
      <p:sp>
        <p:nvSpPr>
          <p:cNvPr id="5" name="TextBox 5"/>
          <p:cNvSpPr txBox="1"/>
          <p:nvPr/>
        </p:nvSpPr>
        <p:spPr>
          <a:xfrm>
            <a:off x="4401303" y="2507305"/>
            <a:ext cx="8993805" cy="880422"/>
          </a:xfrm>
          <a:prstGeom prst="rect">
            <a:avLst/>
          </a:prstGeom>
        </p:spPr>
        <p:txBody>
          <a:bodyPr lIns="0" tIns="0" rIns="0" bIns="0" rtlCol="0" anchor="t">
            <a:spAutoFit/>
          </a:bodyPr>
          <a:lstStyle/>
          <a:p>
            <a:pPr algn="ctr">
              <a:lnSpc>
                <a:spcPts val="6829"/>
              </a:lnSpc>
            </a:pPr>
            <a:r>
              <a:rPr lang="en-US" sz="6208">
                <a:solidFill>
                  <a:srgbClr val="E3FFFF"/>
                </a:solidFill>
                <a:latin typeface="Anton"/>
                <a:ea typeface="Anton"/>
                <a:cs typeface="Anton"/>
                <a:sym typeface="Anton"/>
              </a:rPr>
              <a:t>KERANGKA PEMIKIRAN</a:t>
            </a:r>
          </a:p>
        </p:txBody>
      </p:sp>
      <p:sp>
        <p:nvSpPr>
          <p:cNvPr id="6" name="Freeform 6"/>
          <p:cNvSpPr/>
          <p:nvPr/>
        </p:nvSpPr>
        <p:spPr>
          <a:xfrm>
            <a:off x="-347701" y="9258300"/>
            <a:ext cx="18983401" cy="2174462"/>
          </a:xfrm>
          <a:custGeom>
            <a:avLst/>
            <a:gdLst/>
            <a:ahLst/>
            <a:cxnLst/>
            <a:rect l="l" t="t" r="r" b="b"/>
            <a:pathLst>
              <a:path w="18983401" h="2174462">
                <a:moveTo>
                  <a:pt x="0" y="0"/>
                </a:moveTo>
                <a:lnTo>
                  <a:pt x="18983402" y="0"/>
                </a:lnTo>
                <a:lnTo>
                  <a:pt x="18983402" y="2174462"/>
                </a:lnTo>
                <a:lnTo>
                  <a:pt x="0" y="21744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7" name="Freeform 7"/>
          <p:cNvSpPr/>
          <p:nvPr/>
        </p:nvSpPr>
        <p:spPr>
          <a:xfrm>
            <a:off x="-1860035" y="7932836"/>
            <a:ext cx="7315200" cy="2354164"/>
          </a:xfrm>
          <a:custGeom>
            <a:avLst/>
            <a:gdLst/>
            <a:ahLst/>
            <a:cxnLst/>
            <a:rect l="l" t="t" r="r" b="b"/>
            <a:pathLst>
              <a:path w="7315200" h="2354164">
                <a:moveTo>
                  <a:pt x="0" y="0"/>
                </a:moveTo>
                <a:lnTo>
                  <a:pt x="7315200" y="0"/>
                </a:lnTo>
                <a:lnTo>
                  <a:pt x="7315200" y="2354164"/>
                </a:lnTo>
                <a:lnTo>
                  <a:pt x="0" y="23541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4155509" y="4762312"/>
            <a:ext cx="9485394" cy="2800582"/>
          </a:xfrm>
          <a:prstGeom prst="rect">
            <a:avLst/>
          </a:prstGeom>
        </p:spPr>
        <p:txBody>
          <a:bodyPr lIns="0" tIns="0" rIns="0" bIns="0" rtlCol="0" anchor="t">
            <a:spAutoFit/>
          </a:bodyPr>
          <a:lstStyle/>
          <a:p>
            <a:pPr algn="just">
              <a:lnSpc>
                <a:spcPts val="3163"/>
              </a:lnSpc>
            </a:pPr>
            <a:r>
              <a:rPr lang="en-US" sz="2259">
                <a:solidFill>
                  <a:srgbClr val="E3FFFF"/>
                </a:solidFill>
                <a:latin typeface="Montserrat"/>
                <a:ea typeface="Montserrat"/>
                <a:cs typeface="Montserrat"/>
                <a:sym typeface="Montserrat"/>
              </a:rPr>
              <a:t>Sistem pembukuan kas kecil merupakan komponen kunci dalam pengelolaan keuangan sektor publik, termasuk di Staff Ahli Administrasi Keuangan DPD RI. Berdasarkan landasan teori, sistem ini harus mencakup pencatatan yang akurat, pengendalian internal yang kuat, pemanfaatan teknologi informasi, dan dukungan keterampilan staf untuk mendukung efisiensi operasional.</a:t>
            </a:r>
          </a:p>
        </p:txBody>
      </p:sp>
      <p:sp>
        <p:nvSpPr>
          <p:cNvPr id="9" name="Freeform 9"/>
          <p:cNvSpPr/>
          <p:nvPr/>
        </p:nvSpPr>
        <p:spPr>
          <a:xfrm>
            <a:off x="-207465" y="0"/>
            <a:ext cx="4010060" cy="4114800"/>
          </a:xfrm>
          <a:custGeom>
            <a:avLst/>
            <a:gdLst/>
            <a:ahLst/>
            <a:cxnLst/>
            <a:rect l="l" t="t" r="r" b="b"/>
            <a:pathLst>
              <a:path w="4010060" h="4114800">
                <a:moveTo>
                  <a:pt x="0" y="0"/>
                </a:moveTo>
                <a:lnTo>
                  <a:pt x="4010060" y="0"/>
                </a:lnTo>
                <a:lnTo>
                  <a:pt x="401006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0" name="Freeform 10"/>
          <p:cNvSpPr/>
          <p:nvPr/>
        </p:nvSpPr>
        <p:spPr>
          <a:xfrm flipH="1">
            <a:off x="14432272" y="-282220"/>
            <a:ext cx="4010060" cy="4114800"/>
          </a:xfrm>
          <a:custGeom>
            <a:avLst/>
            <a:gdLst/>
            <a:ahLst/>
            <a:cxnLst/>
            <a:rect l="l" t="t" r="r" b="b"/>
            <a:pathLst>
              <a:path w="4010060" h="4114800">
                <a:moveTo>
                  <a:pt x="4010060" y="0"/>
                </a:moveTo>
                <a:lnTo>
                  <a:pt x="0" y="0"/>
                </a:lnTo>
                <a:lnTo>
                  <a:pt x="0" y="4114800"/>
                </a:lnTo>
                <a:lnTo>
                  <a:pt x="4010060" y="4114800"/>
                </a:lnTo>
                <a:lnTo>
                  <a:pt x="401006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1" name="Freeform 11"/>
          <p:cNvSpPr/>
          <p:nvPr/>
        </p:nvSpPr>
        <p:spPr>
          <a:xfrm flipH="1">
            <a:off x="13640903" y="7177745"/>
            <a:ext cx="1594240" cy="1510180"/>
          </a:xfrm>
          <a:custGeom>
            <a:avLst/>
            <a:gdLst/>
            <a:ahLst/>
            <a:cxnLst/>
            <a:rect l="l" t="t" r="r" b="b"/>
            <a:pathLst>
              <a:path w="1594240" h="1510180">
                <a:moveTo>
                  <a:pt x="1594240" y="0"/>
                </a:moveTo>
                <a:lnTo>
                  <a:pt x="0" y="0"/>
                </a:lnTo>
                <a:lnTo>
                  <a:pt x="0" y="1510181"/>
                </a:lnTo>
                <a:lnTo>
                  <a:pt x="1594240" y="1510181"/>
                </a:lnTo>
                <a:lnTo>
                  <a:pt x="159424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2" name="Freeform 12"/>
          <p:cNvSpPr/>
          <p:nvPr/>
        </p:nvSpPr>
        <p:spPr>
          <a:xfrm flipV="1">
            <a:off x="16087131" y="4388410"/>
            <a:ext cx="1594240" cy="1510180"/>
          </a:xfrm>
          <a:custGeom>
            <a:avLst/>
            <a:gdLst/>
            <a:ahLst/>
            <a:cxnLst/>
            <a:rect l="l" t="t" r="r" b="b"/>
            <a:pathLst>
              <a:path w="1594240" h="1510180">
                <a:moveTo>
                  <a:pt x="0" y="1510180"/>
                </a:moveTo>
                <a:lnTo>
                  <a:pt x="1594240" y="1510180"/>
                </a:lnTo>
                <a:lnTo>
                  <a:pt x="1594240" y="0"/>
                </a:lnTo>
                <a:lnTo>
                  <a:pt x="0" y="0"/>
                </a:lnTo>
                <a:lnTo>
                  <a:pt x="0" y="151018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FF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2035045" cy="7658958"/>
            <a:chOff x="0" y="0"/>
            <a:chExt cx="3169724" cy="2017174"/>
          </a:xfrm>
        </p:grpSpPr>
        <p:sp>
          <p:nvSpPr>
            <p:cNvPr id="3" name="Freeform 3"/>
            <p:cNvSpPr/>
            <p:nvPr/>
          </p:nvSpPr>
          <p:spPr>
            <a:xfrm>
              <a:off x="0" y="0"/>
              <a:ext cx="3169724" cy="2017174"/>
            </a:xfrm>
            <a:custGeom>
              <a:avLst/>
              <a:gdLst/>
              <a:ahLst/>
              <a:cxnLst/>
              <a:rect l="l" t="t" r="r" b="b"/>
              <a:pathLst>
                <a:path w="3169724" h="2017174">
                  <a:moveTo>
                    <a:pt x="32807" y="0"/>
                  </a:moveTo>
                  <a:lnTo>
                    <a:pt x="3136917" y="0"/>
                  </a:lnTo>
                  <a:cubicBezTo>
                    <a:pt x="3145618" y="0"/>
                    <a:pt x="3153962" y="3456"/>
                    <a:pt x="3160115" y="9609"/>
                  </a:cubicBezTo>
                  <a:cubicBezTo>
                    <a:pt x="3166268" y="15762"/>
                    <a:pt x="3169724" y="24106"/>
                    <a:pt x="3169724" y="32807"/>
                  </a:cubicBezTo>
                  <a:lnTo>
                    <a:pt x="3169724" y="1984367"/>
                  </a:lnTo>
                  <a:cubicBezTo>
                    <a:pt x="3169724" y="2002486"/>
                    <a:pt x="3155036" y="2017174"/>
                    <a:pt x="3136917" y="2017174"/>
                  </a:cubicBezTo>
                  <a:lnTo>
                    <a:pt x="32807" y="2017174"/>
                  </a:lnTo>
                  <a:cubicBezTo>
                    <a:pt x="24106" y="2017174"/>
                    <a:pt x="15762" y="2013718"/>
                    <a:pt x="9609" y="2007565"/>
                  </a:cubicBezTo>
                  <a:cubicBezTo>
                    <a:pt x="3456" y="2001413"/>
                    <a:pt x="0" y="1993068"/>
                    <a:pt x="0" y="1984367"/>
                  </a:cubicBezTo>
                  <a:lnTo>
                    <a:pt x="0" y="32807"/>
                  </a:lnTo>
                  <a:cubicBezTo>
                    <a:pt x="0" y="24106"/>
                    <a:pt x="3456" y="15762"/>
                    <a:pt x="9609" y="9609"/>
                  </a:cubicBezTo>
                  <a:cubicBezTo>
                    <a:pt x="15762" y="3456"/>
                    <a:pt x="24106" y="0"/>
                    <a:pt x="32807" y="0"/>
                  </a:cubicBezTo>
                  <a:close/>
                </a:path>
              </a:pathLst>
            </a:custGeom>
            <a:solidFill>
              <a:srgbClr val="2B3C56"/>
            </a:solidFill>
          </p:spPr>
        </p:sp>
        <p:sp>
          <p:nvSpPr>
            <p:cNvPr id="4" name="TextBox 4"/>
            <p:cNvSpPr txBox="1"/>
            <p:nvPr/>
          </p:nvSpPr>
          <p:spPr>
            <a:xfrm>
              <a:off x="0" y="-38100"/>
              <a:ext cx="3169724" cy="2055274"/>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347701" y="9258300"/>
            <a:ext cx="18983401" cy="2174462"/>
          </a:xfrm>
          <a:custGeom>
            <a:avLst/>
            <a:gdLst/>
            <a:ahLst/>
            <a:cxnLst/>
            <a:rect l="l" t="t" r="r" b="b"/>
            <a:pathLst>
              <a:path w="18983401" h="2174462">
                <a:moveTo>
                  <a:pt x="0" y="0"/>
                </a:moveTo>
                <a:lnTo>
                  <a:pt x="18983402" y="0"/>
                </a:lnTo>
                <a:lnTo>
                  <a:pt x="18983402" y="2174462"/>
                </a:lnTo>
                <a:lnTo>
                  <a:pt x="0" y="21744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TextBox 6"/>
          <p:cNvSpPr txBox="1"/>
          <p:nvPr/>
        </p:nvSpPr>
        <p:spPr>
          <a:xfrm>
            <a:off x="3714440" y="1543017"/>
            <a:ext cx="6663565" cy="930313"/>
          </a:xfrm>
          <a:prstGeom prst="rect">
            <a:avLst/>
          </a:prstGeom>
        </p:spPr>
        <p:txBody>
          <a:bodyPr lIns="0" tIns="0" rIns="0" bIns="0" rtlCol="0" anchor="t">
            <a:spAutoFit/>
          </a:bodyPr>
          <a:lstStyle/>
          <a:p>
            <a:pPr algn="ctr">
              <a:lnSpc>
                <a:spcPts val="7153"/>
              </a:lnSpc>
            </a:pPr>
            <a:r>
              <a:rPr lang="en-US" sz="6503">
                <a:solidFill>
                  <a:srgbClr val="E3FFFF"/>
                </a:solidFill>
                <a:latin typeface="Anton"/>
                <a:ea typeface="Anton"/>
                <a:cs typeface="Anton"/>
                <a:sym typeface="Anton"/>
              </a:rPr>
              <a:t>METODE PENELITIAN</a:t>
            </a:r>
          </a:p>
        </p:txBody>
      </p:sp>
      <p:sp>
        <p:nvSpPr>
          <p:cNvPr id="7" name="TextBox 7"/>
          <p:cNvSpPr txBox="1"/>
          <p:nvPr/>
        </p:nvSpPr>
        <p:spPr>
          <a:xfrm>
            <a:off x="1735380" y="2820258"/>
            <a:ext cx="10621686" cy="5556884"/>
          </a:xfrm>
          <a:prstGeom prst="rect">
            <a:avLst/>
          </a:prstGeom>
        </p:spPr>
        <p:txBody>
          <a:bodyPr lIns="0" tIns="0" rIns="0" bIns="0" rtlCol="0" anchor="t">
            <a:spAutoFit/>
          </a:bodyPr>
          <a:lstStyle/>
          <a:p>
            <a:pPr algn="just">
              <a:lnSpc>
                <a:spcPts val="2940"/>
              </a:lnSpc>
            </a:pPr>
            <a:r>
              <a:rPr lang="en-US" sz="2100">
                <a:solidFill>
                  <a:srgbClr val="E3FFFF"/>
                </a:solidFill>
                <a:latin typeface="Montserrat"/>
                <a:ea typeface="Montserrat"/>
                <a:cs typeface="Montserrat"/>
                <a:sym typeface="Montserrat"/>
              </a:rPr>
              <a:t>Penelitian dilaksanakan selama periode Mei 2025 hingga September 2025 untuk memastikan kecukupan waktu dalam pengumpulan dan analisis data. Periode ini mencakup tahun anggaran 2023-2024 sebagai fokus analisis dokumen keuangan. Populasi dalam penelitian ini yaitu: Seluruh staf yang terlibat dalam pengelolaan kas kecil di Staff Ahli Administrasi Keuangan DPD RI, termasuk staf keuangan, bendahara, pengawas internal, dan manajer keuangan. Berdasarkan informasi awal, terdapat sekitar 30 staf yang memiliki peran langsung atau tidak langsung dalam sistem pembukuan kas kecil. Dokumen: Semua dokumen terkait pengelolaan kas kecil untuk tahun anggaran 2023-2024, termasuk laporan kas kecil bulanan, bukti transaksi (nota, kuitansi, dll.), pedoman prosedur, dan laporan audit internal. Penelitian ini menggunakan tiga teknik pengumpulan data untuk memastikan triangulasi.Adapun hasil dari penelitian ini nyaitu: Penelitian ini menggunakan tiga teknik pengumpulan data untuk memastikan triangulasi sumber, yaitu wawancara, observasi, dan studi dokumen.</a:t>
            </a:r>
          </a:p>
        </p:txBody>
      </p:sp>
      <p:sp>
        <p:nvSpPr>
          <p:cNvPr id="8" name="Freeform 8"/>
          <p:cNvSpPr/>
          <p:nvPr/>
        </p:nvSpPr>
        <p:spPr>
          <a:xfrm flipH="1">
            <a:off x="12832835" y="7932836"/>
            <a:ext cx="7315200" cy="2354164"/>
          </a:xfrm>
          <a:custGeom>
            <a:avLst/>
            <a:gdLst/>
            <a:ahLst/>
            <a:cxnLst/>
            <a:rect l="l" t="t" r="r" b="b"/>
            <a:pathLst>
              <a:path w="7315200" h="2354164">
                <a:moveTo>
                  <a:pt x="7315200" y="0"/>
                </a:moveTo>
                <a:lnTo>
                  <a:pt x="0" y="0"/>
                </a:lnTo>
                <a:lnTo>
                  <a:pt x="0" y="2354164"/>
                </a:lnTo>
                <a:lnTo>
                  <a:pt x="7315200" y="2354164"/>
                </a:lnTo>
                <a:lnTo>
                  <a:pt x="731520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9" name="Freeform 9"/>
          <p:cNvSpPr/>
          <p:nvPr/>
        </p:nvSpPr>
        <p:spPr>
          <a:xfrm flipH="1">
            <a:off x="14485405" y="0"/>
            <a:ext cx="4010060" cy="4114800"/>
          </a:xfrm>
          <a:custGeom>
            <a:avLst/>
            <a:gdLst/>
            <a:ahLst/>
            <a:cxnLst/>
            <a:rect l="l" t="t" r="r" b="b"/>
            <a:pathLst>
              <a:path w="4010060" h="4114800">
                <a:moveTo>
                  <a:pt x="4010060" y="0"/>
                </a:moveTo>
                <a:lnTo>
                  <a:pt x="0" y="0"/>
                </a:lnTo>
                <a:lnTo>
                  <a:pt x="0" y="4114800"/>
                </a:lnTo>
                <a:lnTo>
                  <a:pt x="4010060" y="4114800"/>
                </a:lnTo>
                <a:lnTo>
                  <a:pt x="401006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p:transition spd="med">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746</Words>
  <Application>Microsoft Office PowerPoint</Application>
  <PresentationFormat>Custom</PresentationFormat>
  <Paragraphs>47</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Anton</vt:lpstr>
      <vt:lpstr>Open Sans</vt:lpstr>
      <vt:lpstr>Montserrat Bold</vt:lpstr>
      <vt:lpstr>Arial</vt:lpstr>
      <vt:lpstr>Open Sans Bold</vt:lpstr>
      <vt:lpstr>Montserrat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Hijau Biru Minimalis Manajemen Keuangan Presentasi</dc:title>
  <cp:lastModifiedBy>WINDOWS</cp:lastModifiedBy>
  <cp:revision>2</cp:revision>
  <dcterms:created xsi:type="dcterms:W3CDTF">2006-08-16T00:00:00Z</dcterms:created>
  <dcterms:modified xsi:type="dcterms:W3CDTF">2025-05-07T08:29:08Z</dcterms:modified>
  <dc:identifier>DAGmv3Urvbg</dc:identifier>
</cp:coreProperties>
</file>